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jpg>
</file>

<file path=ppt/media/image4.png>
</file>

<file path=ppt/media/image5.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8f91c759b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8f91c759b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8f91c759b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8f91c759b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8f91c759b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8f91c759b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8f91c759b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8f91c759b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8f91c759b9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8f91c759b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8f91c759b9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8f91c759b9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8f91c759b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8f91c759b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8f91c759b9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8f91c759b9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8f91c759b9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8f91c759b9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8f91c759b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8f91c759b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8f91c759b9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8f91c759b9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8f91c759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8f91c759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8f91c759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8f91c759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8f91c759b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8f91c759b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82950"/>
            <a:ext cx="14247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800">
                <a:latin typeface="Raleway"/>
                <a:ea typeface="Raleway"/>
                <a:cs typeface="Raleway"/>
                <a:sym typeface="Raleway"/>
              </a:rPr>
              <a:t>Indian Statistical Institute</a:t>
            </a:r>
            <a:endParaRPr b="1" sz="800">
              <a:latin typeface="Raleway"/>
              <a:ea typeface="Raleway"/>
              <a:cs typeface="Raleway"/>
              <a:sym typeface="Raleway"/>
            </a:endParaRPr>
          </a:p>
        </p:txBody>
      </p:sp>
      <p:sp>
        <p:nvSpPr>
          <p:cNvPr id="19" name="Google Shape;19;p2"/>
          <p:cNvSpPr txBox="1"/>
          <p:nvPr/>
        </p:nvSpPr>
        <p:spPr>
          <a:xfrm>
            <a:off x="2225842" y="8295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800">
                <a:latin typeface="Raleway"/>
                <a:ea typeface="Raleway"/>
                <a:cs typeface="Raleway"/>
                <a:sym typeface="Raleway"/>
              </a:rPr>
              <a:t>Statistical Methods III Project</a:t>
            </a:r>
            <a:endParaRPr sz="800">
              <a:latin typeface="Raleway"/>
              <a:ea typeface="Raleway"/>
              <a:cs typeface="Raleway"/>
              <a:sym typeface="Raleway"/>
            </a:endParaRPr>
          </a:p>
        </p:txBody>
      </p:sp>
      <p:sp>
        <p:nvSpPr>
          <p:cNvPr id="20" name="Google Shape;20;p2"/>
          <p:cNvSpPr txBox="1"/>
          <p:nvPr/>
        </p:nvSpPr>
        <p:spPr>
          <a:xfrm>
            <a:off x="8379098" y="78500"/>
            <a:ext cx="8658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900">
                <a:latin typeface="Raleway"/>
                <a:ea typeface="Raleway"/>
                <a:cs typeface="Raleway"/>
                <a:sym typeface="Raleway"/>
              </a:rPr>
              <a:t>17-11-2022</a:t>
            </a:r>
            <a:endParaRPr b="1" sz="9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8" name="Shape 108"/>
        <p:cNvGrpSpPr/>
        <p:nvPr/>
      </p:nvGrpSpPr>
      <p:grpSpPr>
        <a:xfrm>
          <a:off x="0" y="0"/>
          <a:ext cx="0" cy="0"/>
          <a:chOff x="0" y="0"/>
          <a:chExt cx="0" cy="0"/>
        </a:xfrm>
      </p:grpSpPr>
      <p:grpSp>
        <p:nvGrpSpPr>
          <p:cNvPr id="109" name="Google Shape;109;p11"/>
          <p:cNvGrpSpPr/>
          <p:nvPr/>
        </p:nvGrpSpPr>
        <p:grpSpPr>
          <a:xfrm>
            <a:off x="830392" y="4169130"/>
            <a:ext cx="745763" cy="45826"/>
            <a:chOff x="4580561" y="2589004"/>
            <a:chExt cx="1064464" cy="25200"/>
          </a:xfrm>
        </p:grpSpPr>
        <p:sp>
          <p:nvSpPr>
            <p:cNvPr id="110" name="Google Shape;110;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3" name="Google Shape;113;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4" name="Google Shape;114;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2"/>
          <p:cNvGrpSpPr/>
          <p:nvPr/>
        </p:nvGrpSpPr>
        <p:grpSpPr>
          <a:xfrm>
            <a:off x="830392" y="1191256"/>
            <a:ext cx="745763" cy="45826"/>
            <a:chOff x="4580561" y="2589004"/>
            <a:chExt cx="1064464" cy="25200"/>
          </a:xfrm>
        </p:grpSpPr>
        <p:sp>
          <p:nvSpPr>
            <p:cNvPr id="121" name="Google Shape;121;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4" name="Google Shape;124;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5" name="Google Shape;125;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6" name="Google Shape;126;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7" name="Google Shape;127;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 name="Google Shape;128;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1" name="Shape 131"/>
        <p:cNvGrpSpPr/>
        <p:nvPr/>
      </p:nvGrpSpPr>
      <p:grpSpPr>
        <a:xfrm>
          <a:off x="0" y="0"/>
          <a:ext cx="0" cy="0"/>
          <a:chOff x="0" y="0"/>
          <a:chExt cx="0" cy="0"/>
        </a:xfrm>
      </p:grpSpPr>
      <p:sp>
        <p:nvSpPr>
          <p:cNvPr id="132" name="Google Shape;132;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3" name="Google Shape;133;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4" name="Google Shape;134;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8" name="Shape 138"/>
        <p:cNvGrpSpPr/>
        <p:nvPr/>
      </p:nvGrpSpPr>
      <p:grpSpPr>
        <a:xfrm>
          <a:off x="0" y="0"/>
          <a:ext cx="0" cy="0"/>
          <a:chOff x="0" y="0"/>
          <a:chExt cx="0" cy="0"/>
        </a:xfrm>
      </p:grpSpPr>
      <p:grpSp>
        <p:nvGrpSpPr>
          <p:cNvPr id="139" name="Google Shape;139;p14"/>
          <p:cNvGrpSpPr/>
          <p:nvPr/>
        </p:nvGrpSpPr>
        <p:grpSpPr>
          <a:xfrm>
            <a:off x="830392" y="4169130"/>
            <a:ext cx="745763" cy="45826"/>
            <a:chOff x="4580561" y="2589004"/>
            <a:chExt cx="1064464" cy="25200"/>
          </a:xfrm>
        </p:grpSpPr>
        <p:sp>
          <p:nvSpPr>
            <p:cNvPr id="140" name="Google Shape;140;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3" name="Google Shape;143;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4" name="Google Shape;144;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5" name="Google Shape;145;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9" name="Shape 149"/>
        <p:cNvGrpSpPr/>
        <p:nvPr/>
      </p:nvGrpSpPr>
      <p:grpSpPr>
        <a:xfrm>
          <a:off x="0" y="0"/>
          <a:ext cx="0" cy="0"/>
          <a:chOff x="0" y="0"/>
          <a:chExt cx="0" cy="0"/>
        </a:xfrm>
      </p:grpSpPr>
      <p:sp>
        <p:nvSpPr>
          <p:cNvPr id="150" name="Google Shape;150;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 name="Google Shape;152;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5" name="Shape 155"/>
        <p:cNvGrpSpPr/>
        <p:nvPr/>
      </p:nvGrpSpPr>
      <p:grpSpPr>
        <a:xfrm>
          <a:off x="0" y="0"/>
          <a:ext cx="0" cy="0"/>
          <a:chOff x="0" y="0"/>
          <a:chExt cx="0" cy="0"/>
        </a:xfrm>
      </p:grpSpPr>
      <p:sp>
        <p:nvSpPr>
          <p:cNvPr id="156" name="Google Shape;156;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7" name="Google Shape;15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8" name="Google Shape;158;p16"/>
          <p:cNvSpPr txBox="1"/>
          <p:nvPr/>
        </p:nvSpPr>
        <p:spPr>
          <a:xfrm>
            <a:off x="226550" y="78500"/>
            <a:ext cx="1749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aleway"/>
                <a:ea typeface="Raleway"/>
                <a:cs typeface="Raleway"/>
                <a:sym typeface="Raleway"/>
              </a:rPr>
              <a:t>Indian Statistical Institute</a:t>
            </a:r>
            <a:endParaRPr b="1" sz="800">
              <a:solidFill>
                <a:srgbClr val="FFFFFF"/>
              </a:solidFill>
              <a:latin typeface="Raleway"/>
              <a:ea typeface="Raleway"/>
              <a:cs typeface="Raleway"/>
              <a:sym typeface="Raleway"/>
            </a:endParaRPr>
          </a:p>
        </p:txBody>
      </p:sp>
      <p:sp>
        <p:nvSpPr>
          <p:cNvPr id="159" name="Google Shape;159;p16"/>
          <p:cNvSpPr txBox="1"/>
          <p:nvPr/>
        </p:nvSpPr>
        <p:spPr>
          <a:xfrm>
            <a:off x="2054742"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aleway"/>
                <a:ea typeface="Raleway"/>
                <a:cs typeface="Raleway"/>
                <a:sym typeface="Raleway"/>
              </a:rPr>
              <a:t>Statistical Methods II Project</a:t>
            </a:r>
            <a:endParaRPr sz="800">
              <a:solidFill>
                <a:srgbClr val="FFFFFF"/>
              </a:solidFill>
              <a:latin typeface="Raleway"/>
              <a:ea typeface="Raleway"/>
              <a:cs typeface="Raleway"/>
              <a:sym typeface="Raleway"/>
            </a:endParaRPr>
          </a:p>
        </p:txBody>
      </p:sp>
      <p:sp>
        <p:nvSpPr>
          <p:cNvPr id="160" name="Google Shape;160;p16"/>
          <p:cNvSpPr txBox="1"/>
          <p:nvPr/>
        </p:nvSpPr>
        <p:spPr>
          <a:xfrm>
            <a:off x="8053646" y="78500"/>
            <a:ext cx="974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900">
                <a:solidFill>
                  <a:srgbClr val="FFFFFF"/>
                </a:solidFill>
                <a:latin typeface="Raleway"/>
                <a:ea typeface="Raleway"/>
                <a:cs typeface="Raleway"/>
                <a:sym typeface="Raleway"/>
              </a:rPr>
              <a:t>17-11-2022</a:t>
            </a:r>
            <a:endParaRPr b="1" sz="9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1" name="Shape 161"/>
        <p:cNvGrpSpPr/>
        <p:nvPr/>
      </p:nvGrpSpPr>
      <p:grpSpPr>
        <a:xfrm>
          <a:off x="0" y="0"/>
          <a:ext cx="0" cy="0"/>
          <a:chOff x="0" y="0"/>
          <a:chExt cx="0" cy="0"/>
        </a:xfrm>
      </p:grpSpPr>
      <p:grpSp>
        <p:nvGrpSpPr>
          <p:cNvPr id="162" name="Google Shape;162;p17"/>
          <p:cNvGrpSpPr/>
          <p:nvPr/>
        </p:nvGrpSpPr>
        <p:grpSpPr>
          <a:xfrm>
            <a:off x="830392" y="1191256"/>
            <a:ext cx="745763" cy="45826"/>
            <a:chOff x="4580561" y="2589004"/>
            <a:chExt cx="1064464" cy="25200"/>
          </a:xfrm>
        </p:grpSpPr>
        <p:sp>
          <p:nvSpPr>
            <p:cNvPr id="163" name="Google Shape;163;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6" name="Google Shape;166;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7" name="Google Shape;167;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9" name="Google Shape;169;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8"/>
          <p:cNvGrpSpPr/>
          <p:nvPr/>
        </p:nvGrpSpPr>
        <p:grpSpPr>
          <a:xfrm>
            <a:off x="830392" y="1191256"/>
            <a:ext cx="745763" cy="45826"/>
            <a:chOff x="4580561" y="2589004"/>
            <a:chExt cx="1064464" cy="25200"/>
          </a:xfrm>
        </p:grpSpPr>
        <p:sp>
          <p:nvSpPr>
            <p:cNvPr id="75" name="Google Shape;75;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8" name="Google Shape;78;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1" name="Google Shape;81;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9"/>
          <p:cNvGrpSpPr/>
          <p:nvPr/>
        </p:nvGrpSpPr>
        <p:grpSpPr>
          <a:xfrm>
            <a:off x="830392" y="1191256"/>
            <a:ext cx="745763" cy="45826"/>
            <a:chOff x="4580561" y="2589004"/>
            <a:chExt cx="1064464" cy="25200"/>
          </a:xfrm>
        </p:grpSpPr>
        <p:sp>
          <p:nvSpPr>
            <p:cNvPr id="88" name="Google Shape;88;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1" name="Google Shape;91;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2" name="Google Shape;92;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 name="Google Shape;93;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6" name="Shape 96"/>
        <p:cNvGrpSpPr/>
        <p:nvPr/>
      </p:nvGrpSpPr>
      <p:grpSpPr>
        <a:xfrm>
          <a:off x="0" y="0"/>
          <a:ext cx="0" cy="0"/>
          <a:chOff x="0" y="0"/>
          <a:chExt cx="0" cy="0"/>
        </a:xfrm>
      </p:grpSpPr>
      <p:sp>
        <p:nvSpPr>
          <p:cNvPr id="97" name="Google Shape;97;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0"/>
          <p:cNvGrpSpPr/>
          <p:nvPr/>
        </p:nvGrpSpPr>
        <p:grpSpPr>
          <a:xfrm>
            <a:off x="830392" y="1191256"/>
            <a:ext cx="745763" cy="45826"/>
            <a:chOff x="4580561" y="2589004"/>
            <a:chExt cx="1064464" cy="25200"/>
          </a:xfrm>
        </p:grpSpPr>
        <p:sp>
          <p:nvSpPr>
            <p:cNvPr id="99" name="Google Shape;99;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2" name="Google Shape;10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3" name="Google Shape;10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4" name="Google Shape;104;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000000"/>
                </a:solidFill>
              </a:rPr>
              <a:t>Classification of Alcoholic and Control Individuals using Logistic Regression on EEG data</a:t>
            </a:r>
            <a:endParaRPr sz="3000"/>
          </a:p>
        </p:txBody>
      </p:sp>
      <p:sp>
        <p:nvSpPr>
          <p:cNvPr id="176" name="Google Shape;176;p18"/>
          <p:cNvSpPr txBox="1"/>
          <p:nvPr>
            <p:ph idx="1" type="subTitle"/>
          </p:nvPr>
        </p:nvSpPr>
        <p:spPr>
          <a:xfrm>
            <a:off x="729452" y="28573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Avijit Saha (BS2109)</a:t>
            </a:r>
            <a:endParaRPr b="1" sz="1400"/>
          </a:p>
          <a:p>
            <a:pPr indent="0" lvl="0" marL="0" rtl="0" algn="l">
              <a:spcBef>
                <a:spcPts val="0"/>
              </a:spcBef>
              <a:spcAft>
                <a:spcPts val="0"/>
              </a:spcAft>
              <a:buNone/>
            </a:pPr>
            <a:r>
              <a:rPr b="1" lang="en-GB" sz="1400"/>
              <a:t>Tuhin Saha (BS2127)</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7"/>
          <p:cNvSpPr txBox="1"/>
          <p:nvPr>
            <p:ph type="title"/>
          </p:nvPr>
        </p:nvSpPr>
        <p:spPr>
          <a:xfrm>
            <a:off x="691275" y="1302875"/>
            <a:ext cx="4949100" cy="55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Principal Component Analysis</a:t>
            </a:r>
            <a:endParaRPr b="0"/>
          </a:p>
        </p:txBody>
      </p:sp>
      <p:sp>
        <p:nvSpPr>
          <p:cNvPr id="245" name="Google Shape;245;p27"/>
          <p:cNvSpPr txBox="1"/>
          <p:nvPr>
            <p:ph idx="1" type="body"/>
          </p:nvPr>
        </p:nvSpPr>
        <p:spPr>
          <a:xfrm>
            <a:off x="986975" y="1805425"/>
            <a:ext cx="69531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Principal Component Analysis is a standard method for the recognition of statistical design in order to reduce dimensionality and is used for feature extraction.</a:t>
            </a:r>
            <a:endParaRPr sz="1100"/>
          </a:p>
          <a:p>
            <a:pPr indent="0" lvl="0" marL="0" rtl="0" algn="l">
              <a:spcBef>
                <a:spcPts val="1600"/>
              </a:spcBef>
              <a:spcAft>
                <a:spcPts val="0"/>
              </a:spcAft>
              <a:buNone/>
            </a:pPr>
            <a:r>
              <a:rPr lang="en-GB" sz="1100"/>
              <a:t>Applying PCA on the 948×16384 sensor value data matrix will give:</a:t>
            </a:r>
            <a:endParaRPr sz="1100"/>
          </a:p>
          <a:p>
            <a:pPr indent="0" lvl="0" marL="0" rtl="0" algn="l">
              <a:spcBef>
                <a:spcPts val="1600"/>
              </a:spcBef>
              <a:spcAft>
                <a:spcPts val="1600"/>
              </a:spcAft>
              <a:buNone/>
            </a:pPr>
            <a:r>
              <a:t/>
            </a:r>
            <a:endParaRPr sz="1100"/>
          </a:p>
        </p:txBody>
      </p:sp>
      <p:sp>
        <p:nvSpPr>
          <p:cNvPr id="246" name="Google Shape;246;p27"/>
          <p:cNvSpPr txBox="1"/>
          <p:nvPr/>
        </p:nvSpPr>
        <p:spPr>
          <a:xfrm>
            <a:off x="986980" y="2799185"/>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16384 </a:t>
            </a:r>
            <a:r>
              <a:rPr lang="en-GB" sz="1000">
                <a:latin typeface="Lato"/>
                <a:ea typeface="Lato"/>
                <a:cs typeface="Lato"/>
                <a:sym typeface="Lato"/>
              </a:rPr>
              <a:t>dimensional</a:t>
            </a:r>
            <a:r>
              <a:rPr lang="en-GB" sz="1000">
                <a:solidFill>
                  <a:srgbClr val="000000"/>
                </a:solidFill>
                <a:latin typeface="Lato"/>
                <a:ea typeface="Lato"/>
                <a:cs typeface="Lato"/>
                <a:sym typeface="Lato"/>
              </a:rPr>
              <a:t> mean o</a:t>
            </a:r>
            <a:r>
              <a:rPr lang="en-GB" sz="1000">
                <a:latin typeface="Lato"/>
                <a:ea typeface="Lato"/>
                <a:cs typeface="Lato"/>
                <a:sym typeface="Lato"/>
              </a:rPr>
              <a:t>f row vectors</a:t>
            </a:r>
            <a:endParaRPr sz="1100">
              <a:solidFill>
                <a:schemeClr val="accent1"/>
              </a:solidFill>
              <a:latin typeface="Lato"/>
              <a:ea typeface="Lato"/>
              <a:cs typeface="Lato"/>
              <a:sym typeface="Lato"/>
            </a:endParaRPr>
          </a:p>
          <a:p>
            <a:pPr indent="0" lvl="0" marL="0" rtl="0" algn="l">
              <a:lnSpc>
                <a:spcPct val="115000"/>
              </a:lnSpc>
              <a:spcBef>
                <a:spcPts val="1600"/>
              </a:spcBef>
              <a:spcAft>
                <a:spcPts val="1600"/>
              </a:spcAft>
              <a:buNone/>
            </a:pPr>
            <a:r>
              <a:t/>
            </a:r>
            <a:endParaRPr sz="1000">
              <a:latin typeface="Lato"/>
              <a:ea typeface="Lato"/>
              <a:cs typeface="Lato"/>
              <a:sym typeface="Lato"/>
            </a:endParaRPr>
          </a:p>
        </p:txBody>
      </p:sp>
      <p:sp>
        <p:nvSpPr>
          <p:cNvPr id="247" name="Google Shape;247;p27"/>
          <p:cNvSpPr txBox="1"/>
          <p:nvPr/>
        </p:nvSpPr>
        <p:spPr>
          <a:xfrm>
            <a:off x="986975" y="3060475"/>
            <a:ext cx="32571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947 o</a:t>
            </a:r>
            <a:r>
              <a:rPr lang="en-GB" sz="1000">
                <a:latin typeface="Lato"/>
                <a:ea typeface="Lato"/>
                <a:cs typeface="Lato"/>
                <a:sym typeface="Lato"/>
              </a:rPr>
              <a:t>rthogonal unit vectors of dimension 16384</a:t>
            </a:r>
            <a:endParaRPr/>
          </a:p>
        </p:txBody>
      </p:sp>
      <p:sp>
        <p:nvSpPr>
          <p:cNvPr id="248" name="Google Shape;248;p27"/>
          <p:cNvSpPr txBox="1"/>
          <p:nvPr/>
        </p:nvSpPr>
        <p:spPr>
          <a:xfrm>
            <a:off x="986974" y="3321775"/>
            <a:ext cx="60657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 components of every row vector of data matrix along the row space spanning unit vectors as ‘scores’</a:t>
            </a:r>
            <a:endParaRPr/>
          </a:p>
        </p:txBody>
      </p:sp>
      <p:sp>
        <p:nvSpPr>
          <p:cNvPr id="249" name="Google Shape;249;p27"/>
          <p:cNvSpPr txBox="1"/>
          <p:nvPr/>
        </p:nvSpPr>
        <p:spPr>
          <a:xfrm>
            <a:off x="986975" y="3583075"/>
            <a:ext cx="51033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04    |</a:t>
            </a:r>
            <a:r>
              <a:rPr b="1" lang="en-GB" sz="1000">
                <a:solidFill>
                  <a:srgbClr val="000000"/>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non-zero eigen-values of the covariance matrix of the sensor value data matrix</a:t>
            </a:r>
            <a:endParaRPr sz="1000">
              <a:solidFill>
                <a:srgbClr val="000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8"/>
          <p:cNvSpPr txBox="1"/>
          <p:nvPr>
            <p:ph type="title"/>
          </p:nvPr>
        </p:nvSpPr>
        <p:spPr>
          <a:xfrm>
            <a:off x="730725" y="1318650"/>
            <a:ext cx="6400800" cy="6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Principal Component Analysis (Contd.)</a:t>
            </a:r>
            <a:endParaRPr b="0"/>
          </a:p>
          <a:p>
            <a:pPr indent="0" lvl="0" marL="0" rtl="0" algn="l">
              <a:spcBef>
                <a:spcPts val="0"/>
              </a:spcBef>
              <a:spcAft>
                <a:spcPts val="0"/>
              </a:spcAft>
              <a:buNone/>
            </a:pPr>
            <a:r>
              <a:t/>
            </a:r>
            <a:endParaRPr/>
          </a:p>
        </p:txBody>
      </p:sp>
      <p:sp>
        <p:nvSpPr>
          <p:cNvPr id="255" name="Google Shape;255;p28"/>
          <p:cNvSpPr txBox="1"/>
          <p:nvPr>
            <p:ph idx="1" type="body"/>
          </p:nvPr>
        </p:nvSpPr>
        <p:spPr>
          <a:xfrm>
            <a:off x="730725" y="2087025"/>
            <a:ext cx="3850800" cy="13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We have to reduce the dimensions of the data without losing much variability. </a:t>
            </a:r>
            <a:endParaRPr sz="1100"/>
          </a:p>
          <a:p>
            <a:pPr indent="0" lvl="0" marL="0" rtl="0" algn="l">
              <a:spcBef>
                <a:spcPts val="1600"/>
              </a:spcBef>
              <a:spcAft>
                <a:spcPts val="0"/>
              </a:spcAft>
              <a:buNone/>
            </a:pPr>
            <a:r>
              <a:rPr lang="en-GB" sz="1100"/>
              <a:t>We are going to truncate the ‘scores’ matrix to get a 948 × 133 dimensional matrix</a:t>
            </a:r>
            <a:endParaRPr sz="1100"/>
          </a:p>
          <a:p>
            <a:pPr indent="0" lvl="0" marL="0" rtl="0" algn="l">
              <a:spcBef>
                <a:spcPts val="1600"/>
              </a:spcBef>
              <a:spcAft>
                <a:spcPts val="1600"/>
              </a:spcAft>
              <a:buNone/>
            </a:pPr>
            <a:r>
              <a:t/>
            </a:r>
            <a:endParaRPr sz="1100"/>
          </a:p>
        </p:txBody>
      </p:sp>
      <p:pic>
        <p:nvPicPr>
          <p:cNvPr id="256" name="Google Shape;256;p28"/>
          <p:cNvPicPr preferRelativeResize="0"/>
          <p:nvPr/>
        </p:nvPicPr>
        <p:blipFill>
          <a:blip r:embed="rId3">
            <a:alphaModFix/>
          </a:blip>
          <a:stretch>
            <a:fillRect/>
          </a:stretch>
        </p:blipFill>
        <p:spPr>
          <a:xfrm>
            <a:off x="4735475" y="1767175"/>
            <a:ext cx="3957975" cy="2110925"/>
          </a:xfrm>
          <a:prstGeom prst="rect">
            <a:avLst/>
          </a:prstGeom>
          <a:noFill/>
          <a:ln>
            <a:noFill/>
          </a:ln>
        </p:spPr>
      </p:pic>
      <p:pic>
        <p:nvPicPr>
          <p:cNvPr descr="shutterstock_429987889_edited.jpg" id="257" name="Google Shape;257;p28"/>
          <p:cNvPicPr preferRelativeResize="0"/>
          <p:nvPr/>
        </p:nvPicPr>
        <p:blipFill rotWithShape="1">
          <a:blip r:embed="rId4">
            <a:alphaModFix/>
          </a:blip>
          <a:srcRect b="1381" l="12609" r="6247" t="85988"/>
          <a:stretch/>
        </p:blipFill>
        <p:spPr>
          <a:xfrm>
            <a:off x="0" y="3806070"/>
            <a:ext cx="9144000" cy="13268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29"/>
          <p:cNvPicPr preferRelativeResize="0"/>
          <p:nvPr/>
        </p:nvPicPr>
        <p:blipFill>
          <a:blip r:embed="rId3">
            <a:alphaModFix/>
          </a:blip>
          <a:stretch>
            <a:fillRect/>
          </a:stretch>
        </p:blipFill>
        <p:spPr>
          <a:xfrm>
            <a:off x="0" y="536450"/>
            <a:ext cx="9144000" cy="4607050"/>
          </a:xfrm>
          <a:prstGeom prst="rect">
            <a:avLst/>
          </a:prstGeom>
          <a:noFill/>
          <a:ln>
            <a:noFill/>
          </a:ln>
        </p:spPr>
      </p:pic>
      <p:sp>
        <p:nvSpPr>
          <p:cNvPr id="263" name="Google Shape;263;p29"/>
          <p:cNvSpPr txBox="1"/>
          <p:nvPr/>
        </p:nvSpPr>
        <p:spPr>
          <a:xfrm>
            <a:off x="441775" y="1793275"/>
            <a:ext cx="4323000" cy="209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6200">
                <a:solidFill>
                  <a:srgbClr val="FFFFFF"/>
                </a:solidFill>
                <a:latin typeface="Lato"/>
                <a:ea typeface="Lato"/>
                <a:cs typeface="Lato"/>
                <a:sym typeface="Lato"/>
              </a:rPr>
              <a:t>Logistic Regression</a:t>
            </a:r>
            <a:endParaRPr b="1" sz="6200">
              <a:solidFill>
                <a:srgbClr val="FFFF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0"/>
          <p:cNvSpPr txBox="1"/>
          <p:nvPr>
            <p:ph type="title"/>
          </p:nvPr>
        </p:nvSpPr>
        <p:spPr>
          <a:xfrm>
            <a:off x="730000" y="1318650"/>
            <a:ext cx="4303200" cy="66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Adding Dummy Variables</a:t>
            </a:r>
            <a:endParaRPr/>
          </a:p>
        </p:txBody>
      </p:sp>
      <p:sp>
        <p:nvSpPr>
          <p:cNvPr id="269" name="Google Shape;269;p30"/>
          <p:cNvSpPr txBox="1"/>
          <p:nvPr>
            <p:ph idx="1" type="body"/>
          </p:nvPr>
        </p:nvSpPr>
        <p:spPr>
          <a:xfrm>
            <a:off x="730000" y="2150625"/>
            <a:ext cx="7553400" cy="24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column for the matching condition is a categorical variable and it has 3 possible values.</a:t>
            </a:r>
            <a:endParaRPr/>
          </a:p>
          <a:p>
            <a:pPr indent="0" lvl="0" marL="0" rtl="0" algn="l">
              <a:spcBef>
                <a:spcPts val="1600"/>
              </a:spcBef>
              <a:spcAft>
                <a:spcPts val="0"/>
              </a:spcAft>
              <a:buNone/>
            </a:pPr>
            <a:r>
              <a:rPr lang="en-GB"/>
              <a:t>We handle this by dummy variables. So, we make 3 new columns instead of the matching condition column - S1 obj, S2 match, and S2 nomatch. Now if a trial was for S1 obj, then the S1 obj value would be 1 and its value for the other two columns would be 0. </a:t>
            </a:r>
            <a:endParaRPr/>
          </a:p>
          <a:p>
            <a:pPr indent="0" lvl="0" marL="0" rtl="0" algn="l">
              <a:spcBef>
                <a:spcPts val="1600"/>
              </a:spcBef>
              <a:spcAft>
                <a:spcPts val="0"/>
              </a:spcAft>
              <a:buNone/>
            </a:pPr>
            <a:r>
              <a:rPr lang="en-GB"/>
              <a:t>Similarly, we do the same for S2 match and S2 nomatch.</a:t>
            </a:r>
            <a:endParaRPr/>
          </a:p>
          <a:p>
            <a:pPr indent="0" lvl="0" marL="0" rtl="0" algn="l">
              <a:spcBef>
                <a:spcPts val="1600"/>
              </a:spcBef>
              <a:spcAft>
                <a:spcPts val="1600"/>
              </a:spcAft>
              <a:buNone/>
            </a:pPr>
            <a:r>
              <a:rPr lang="en-GB"/>
              <a:t>It is obvious that the sum of these values for these 3 columns in a row is 1. So, it makes sense to only add 2 of them, say we exclude S2 nomatch.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a:t>
            </a:r>
            <a:endParaRPr/>
          </a:p>
        </p:txBody>
      </p:sp>
      <p:sp>
        <p:nvSpPr>
          <p:cNvPr id="275" name="Google Shape;275;p31"/>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20000"/>
              </a:lnSpc>
              <a:spcBef>
                <a:spcPts val="0"/>
              </a:spcBef>
              <a:spcAft>
                <a:spcPts val="0"/>
              </a:spcAft>
              <a:buNone/>
            </a:pPr>
            <a:r>
              <a:rPr lang="en-GB" sz="900">
                <a:latin typeface="Courier New"/>
                <a:ea typeface="Courier New"/>
                <a:cs typeface="Courier New"/>
                <a:sym typeface="Courier New"/>
              </a:rPr>
              <a:t>Deviance Residuals: </a:t>
            </a:r>
            <a:endParaRPr sz="900">
              <a:latin typeface="Courier New"/>
              <a:ea typeface="Courier New"/>
              <a:cs typeface="Courier New"/>
              <a:sym typeface="Courier New"/>
            </a:endParaRPr>
          </a:p>
          <a:p>
            <a:pPr indent="0" lvl="0" marL="0" rtl="0" algn="l">
              <a:lnSpc>
                <a:spcPct val="20000"/>
              </a:lnSpc>
              <a:spcBef>
                <a:spcPts val="1600"/>
              </a:spcBef>
              <a:spcAft>
                <a:spcPts val="0"/>
              </a:spcAft>
              <a:buNone/>
            </a:pPr>
            <a:r>
              <a:rPr lang="en-GB" sz="900">
                <a:latin typeface="Courier New"/>
                <a:ea typeface="Courier New"/>
                <a:cs typeface="Courier New"/>
                <a:sym typeface="Courier New"/>
              </a:rPr>
              <a:t>    Min       1Q   Median       3Q      Max  </a:t>
            </a:r>
            <a:endParaRPr sz="900">
              <a:latin typeface="Courier New"/>
              <a:ea typeface="Courier New"/>
              <a:cs typeface="Courier New"/>
              <a:sym typeface="Courier New"/>
            </a:endParaRPr>
          </a:p>
          <a:p>
            <a:pPr indent="0" lvl="0" marL="0" rtl="0" algn="l">
              <a:lnSpc>
                <a:spcPct val="20000"/>
              </a:lnSpc>
              <a:spcBef>
                <a:spcPts val="1600"/>
              </a:spcBef>
              <a:spcAft>
                <a:spcPts val="0"/>
              </a:spcAft>
              <a:buNone/>
            </a:pPr>
            <a:r>
              <a:rPr lang="en-GB" sz="900">
                <a:latin typeface="Courier New"/>
                <a:ea typeface="Courier New"/>
                <a:cs typeface="Courier New"/>
                <a:sym typeface="Courier New"/>
              </a:rPr>
              <a:t>-3.4874  -0.0911   0.0000   0.1142   2.5821  </a:t>
            </a:r>
            <a:endParaRPr sz="900">
              <a:latin typeface="Courier New"/>
              <a:ea typeface="Courier New"/>
              <a:cs typeface="Courier New"/>
              <a:sym typeface="Courier New"/>
            </a:endParaRPr>
          </a:p>
          <a:p>
            <a:pPr indent="0" lvl="0" marL="0" rtl="0" algn="l">
              <a:lnSpc>
                <a:spcPct val="20000"/>
              </a:lnSpc>
              <a:spcBef>
                <a:spcPts val="1600"/>
              </a:spcBef>
              <a:spcAft>
                <a:spcPts val="0"/>
              </a:spcAft>
              <a:buNone/>
            </a:pPr>
            <a:r>
              <a:rPr lang="en-GB" sz="900">
                <a:latin typeface="Courier New"/>
                <a:ea typeface="Courier New"/>
                <a:cs typeface="Courier New"/>
                <a:sym typeface="Courier New"/>
              </a:rPr>
              <a:t>Coefficients:</a:t>
            </a:r>
            <a:endParaRPr sz="900">
              <a:latin typeface="Courier New"/>
              <a:ea typeface="Courier New"/>
              <a:cs typeface="Courier New"/>
              <a:sym typeface="Courier New"/>
            </a:endParaRPr>
          </a:p>
          <a:p>
            <a:pPr indent="0" lvl="0" marL="0" rtl="0" algn="l">
              <a:lnSpc>
                <a:spcPct val="100000"/>
              </a:lnSpc>
              <a:spcBef>
                <a:spcPts val="1600"/>
              </a:spcBef>
              <a:spcAft>
                <a:spcPts val="0"/>
              </a:spcAft>
              <a:buNone/>
            </a:pPr>
            <a:r>
              <a:rPr lang="en-GB" sz="900">
                <a:latin typeface="Courier New"/>
                <a:ea typeface="Courier New"/>
                <a:cs typeface="Courier New"/>
                <a:sym typeface="Courier New"/>
              </a:rPr>
              <a:t> </a:t>
            </a:r>
            <a:r>
              <a:rPr lang="en-GB" sz="800">
                <a:latin typeface="Courier New"/>
                <a:ea typeface="Courier New"/>
                <a:cs typeface="Courier New"/>
                <a:sym typeface="Courier New"/>
              </a:rPr>
              <a:t>             Estimate Std. Error z value Pr(&gt;|z|)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(Intercept) -9.562e-01  4.726e-01  -2.023 0.043035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S1.obj      -4.699e-01  7.149e-01  -0.657 0.510934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S2.match     3.584e-01  6.418e-01   0.558 0.576507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          -1.263e-03  4.540e-04  -2.781 0.005414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           3.826e-05  5.024e-04   0.076 0.939289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           7.210e-03  1.131e-03   6.373 1.86e-10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X4          -6.834e-03  1.334e-03  -5.124 2.99e-07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rPr lang="en-GB" sz="800">
                <a:latin typeface="Courier New"/>
                <a:ea typeface="Courier New"/>
                <a:cs typeface="Courier New"/>
                <a:sym typeface="Courier New"/>
              </a:rPr>
              <a:t>X5           1.266e-03  1.136e-03   1.114 0.265335    </a:t>
            </a:r>
            <a:endParaRPr sz="900">
              <a:latin typeface="Courier New"/>
              <a:ea typeface="Courier New"/>
              <a:cs typeface="Courier New"/>
              <a:sym typeface="Courier New"/>
            </a:endParaRPr>
          </a:p>
        </p:txBody>
      </p:sp>
      <p:sp>
        <p:nvSpPr>
          <p:cNvPr id="276" name="Google Shape;276;p31"/>
          <p:cNvSpPr txBox="1"/>
          <p:nvPr/>
        </p:nvSpPr>
        <p:spPr>
          <a:xfrm>
            <a:off x="4685950" y="1992075"/>
            <a:ext cx="3628800" cy="34458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X6          -2.079e-03  1.075e-03  -1.934 0.053160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          -8.295e-04  9.281e-04  -0.894 0.371450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X8           3.545e-03  1.260e-03   2.814 0.004888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           4.735e-03  1.247e-03   3.797 0.000146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         -7.044e-03  1.616e-03  -4.358 1.31e-05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X11          1.158e-02  1.937e-03   5.980 2.23e-09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         -1.175e-02  2.002e-03  -5.872 4.32e-09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X13          7.265e-03  1.612e-03   4.508 6.54e-06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X14          2.325e-02  3.104e-03   7.490 6.88e-14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X15          7.182e-03  1.947e-03   3.689 0.000225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X16          6.270e-03  1.952e-03   3.213 0.001315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X17          1.018e-02  2.689e-03   3.786 0.000153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X18         -2.221e-02  3.465e-03  -6.411 1.45e-10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X19         -5.760e-03  2.443e-03  -2.357 0.018402 *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 (Contd.)</a:t>
            </a:r>
            <a:endParaRPr/>
          </a:p>
        </p:txBody>
      </p:sp>
      <p:sp>
        <p:nvSpPr>
          <p:cNvPr id="282" name="Google Shape;282;p32"/>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X20         -2.753e-03  2.257e-03  -1.220 0.222462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X21          8.633e-03  2.516e-03   3.432 0.000600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X22         -4.731e-03  2.135e-03  -2.216 0.026701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X23          3.564e-03  2.085e-03   1.709 0.087472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X24         -3.892e-03  2.472e-03  -1.574 0.115399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X25          7.277e-03  2.420e-03   3.007 0.002637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X26         -4.040e-03  2.419e-03  -1.670 0.094857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X27         -6.615e-03  3.013e-03  -2.196 0.028123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X28         -4.407e-03  2.401e-03  -1.835 0.066475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X29         -1.862e-02  3.406e-03  -5.465 4.63e-08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X30          5.550e-03  2.763e-03   2.008 0.044601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X31          6.366e-03  2.603e-03   2.445 0.014473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X32         -3.874e-03  2.603e-03  -1.488 0.136733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X33         -3.692e-03  2.754e-03  -1.341 0.180034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t/>
            </a:r>
            <a:endParaRPr sz="900">
              <a:latin typeface="Courier New"/>
              <a:ea typeface="Courier New"/>
              <a:cs typeface="Courier New"/>
              <a:sym typeface="Courier New"/>
            </a:endParaRPr>
          </a:p>
        </p:txBody>
      </p:sp>
      <p:sp>
        <p:nvSpPr>
          <p:cNvPr id="283" name="Google Shape;283;p32"/>
          <p:cNvSpPr txBox="1"/>
          <p:nvPr/>
        </p:nvSpPr>
        <p:spPr>
          <a:xfrm>
            <a:off x="4685950" y="1992075"/>
            <a:ext cx="3628800" cy="33534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X34         -2.722e-03  2.531e-03  -1.076 0.282054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X35         -3.531e-03  2.973e-03  -1.188 0.234948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X36         -3.067e-03  2.885e-03  -1.063 0.287767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X37          6.229e-03  3.046e-03   2.045 0.040871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X38          7.017e-04  2.903e-03   0.242 0.808980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X39         -1.790e-03  2.853e-03  -0.627 0.530457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X40          8.995e-03  3.358e-03   2.679 0.007393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X41          9.059e-03  3.356e-03   2.699 0.006951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X42          1.038e-03  3.078e-03   0.337 0.735941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X43         -6.050e-03  2.987e-03  -2.025 0.042850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X44         -4.407e-03  3.528e-03  -1.249 0.211639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X45         -7.183e-03  3.229e-03  -2.225 0.026098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X46          6.999e-03  3.123e-03   2.241 0.025030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X47         -1.934e-03  3.514e-03  -0.550 0.582137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800">
              <a:solidFill>
                <a:schemeClr val="accent1"/>
              </a:solidFill>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 (Contd.)</a:t>
            </a:r>
            <a:endParaRPr/>
          </a:p>
        </p:txBody>
      </p:sp>
      <p:sp>
        <p:nvSpPr>
          <p:cNvPr id="289" name="Google Shape;289;p33"/>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X48         -1.086e-02  3.963e-03  -2.741 0.006132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X49          1.209e-03  3.349e-03   0.361 0.718095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X50          1.079e-02  3.722e-03   2.898 0.003751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X51         -4.292e-03  3.488e-03  -1.231 0.218483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X52         -2.561e-02  4.854e-03  -5.277 1.32e-07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X53         -1.149e-02  4.307e-03  -2.668 0.007629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X54          2.092e-02  4.187e-03   4.996 5.85e-07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X55         -3.193e-03  4.061e-03  -0.786 0.431727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X56         -4.413e-04  3.731e-03  -0.118 0.905868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X57         -2.783e-02  4.849e-03  -5.739 9.51e-09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X58         -1.175e-03  3.836e-03  -0.306 0.759406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X59         -5.569e-03  4.018e-03  -1.386 0.165696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X60          1.724e-02  4.444e-03   3.879 0.000105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X61          1.202e-02  4.052e-03   2.967 0.003007 **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t/>
            </a:r>
            <a:endParaRPr sz="800">
              <a:latin typeface="Courier New"/>
              <a:ea typeface="Courier New"/>
              <a:cs typeface="Courier New"/>
              <a:sym typeface="Courier New"/>
            </a:endParaRPr>
          </a:p>
        </p:txBody>
      </p:sp>
      <p:sp>
        <p:nvSpPr>
          <p:cNvPr id="290" name="Google Shape;290;p33"/>
          <p:cNvSpPr txBox="1"/>
          <p:nvPr/>
        </p:nvSpPr>
        <p:spPr>
          <a:xfrm>
            <a:off x="4685950" y="1992075"/>
            <a:ext cx="3628800" cy="33534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X62         -7.776e-03  3.994e-03  -1.947 0.051524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X63          1.119e-02  4.469e-03   2.505 0.012252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X64          1.164e-03  4.479e-03   0.260 0.795045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X65          7.716e-03  4.576e-03   1.686 0.091726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X66         -1.280e-03  4.599e-03  -0.278 0.780701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X67         -3.123e-02  5.973e-03  -5.229 1.71e-07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X68          4.982e-03  4.592e-03   1.085 0.277952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X69          3.349e-03  4.251e-03   0.788 0.430808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X70          8.529e-03  5.099e-03   1.673 0.094397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X71          1.021e-02  4.655e-03   2.194 0.028245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X72         -1.551e-03  5.468e-03  -0.284 0.776673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X73         -1.399e-02  5.373e-03  -2.604 0.009202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X74         -2.914e-02  6.240e-03  -4.670 3.01e-06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X75          2.090e-02  5.259e-03   3.974 7.06e-05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800">
              <a:solidFill>
                <a:schemeClr val="accent1"/>
              </a:solidFill>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 (Contd.)</a:t>
            </a:r>
            <a:endParaRPr/>
          </a:p>
        </p:txBody>
      </p:sp>
      <p:sp>
        <p:nvSpPr>
          <p:cNvPr id="296" name="Google Shape;296;p34"/>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X76          1.376e-03  4.811e-03   0.286 0.774930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X77          7.502e-03  5.210e-03   1.440 0.149879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X78          2.120e-03  5.183e-03   0.409 0.682494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X79         -1.582e-02  5.720e-03  -2.765 0.005694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X80         -2.412e-02  5.683e-03  -4.245 2.19e-05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X81          5.691e-03  4.704e-03   1.210 0.226360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X82         -1.558e-03  5.541e-03  -0.281 0.778626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X83          7.326e-03  4.857e-03   1.508 0.131495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X84          1.032e-02  5.360e-03   1.925 0.054167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X85          8.853e-04  6.169e-03   0.144 0.885895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X86          9.383e-03  5.512e-03   1.702 0.088679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X87          9.470e-03  5.517e-03   1.716 0.086088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X88         -8.917e-03  5.279e-03  -1.689 0.091200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X89          1.196e-02  5.669e-03   2.110 0.034875 *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t/>
            </a:r>
            <a:endParaRPr sz="800">
              <a:latin typeface="Courier New"/>
              <a:ea typeface="Courier New"/>
              <a:cs typeface="Courier New"/>
              <a:sym typeface="Courier New"/>
            </a:endParaRPr>
          </a:p>
        </p:txBody>
      </p:sp>
      <p:sp>
        <p:nvSpPr>
          <p:cNvPr id="297" name="Google Shape;297;p34"/>
          <p:cNvSpPr txBox="1"/>
          <p:nvPr/>
        </p:nvSpPr>
        <p:spPr>
          <a:xfrm>
            <a:off x="4685950" y="1992075"/>
            <a:ext cx="3628800" cy="33534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X90         -1.014e-02  5.506e-03  -1.841 0.065559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X91          2.003e-02  6.158e-03   3.253 0.001141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X92          3.671e-03  5.365e-03   0.684 0.493802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X93          1.249e-02  5.753e-03   2.170 0.029984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X94          1.286e-02  5.023e-03   2.560 0.010475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X95          2.412e-03  6.103e-03   0.395 0.692686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X96         -2.423e-02  5.874e-03  -4.125 3.71e-05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X97          5.742e-03  5.825e-03   0.986 0.324232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X98          3.042e-02  7.041e-03   4.320 1.56e-05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X99         -6.412e-03  5.298e-03  -1.210 0.226129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X100        -9.961e-03  6.164e-03  -1.616 0.106121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X101         2.635e-03  6.302e-03   0.418 0.675854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X102         2.161e-02  6.065e-03   3.563 0.000367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X103         3.258e-02  7.136e-03   4.566 4.97e-06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800">
              <a:solidFill>
                <a:schemeClr val="accent1"/>
              </a:solidFill>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 (Contd.)</a:t>
            </a:r>
            <a:endParaRPr/>
          </a:p>
        </p:txBody>
      </p:sp>
      <p:sp>
        <p:nvSpPr>
          <p:cNvPr id="303" name="Google Shape;303;p35"/>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X104        -1.294e-02  5.862e-03  -2.208 0.027229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X105         8.796e-03  6.016e-03   1.462 0.143691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X106         6.470e-03  6.198e-03   1.044 0.296532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X107         2.330e-03  6.019e-03   0.387 0.698717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X108         7.750e-03  6.526e-03   1.188 0.235002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X109         6.606e-03  6.476e-03   1.020 0.307718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X110        -3.515e-03  7.006e-03  -0.502 0.615865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X111        -2.111e-03  6.681e-03  -0.316 0.752042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X112         1.012e-02  6.336e-03   1.598 0.110135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X113        -3.543e-03  6.142e-03  -0.577 0.564010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X114        -1.277e-02  6.662e-03  -1.918 0.055160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X115        -5.254e-03  6.474e-03  -0.812 0.417043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X116         2.765e-02  6.806e-03   4.063 4.84e-05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X117        -3.731e-02  7.905e-03  -4.720 2.35e-06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t/>
            </a:r>
            <a:endParaRPr sz="800">
              <a:latin typeface="Courier New"/>
              <a:ea typeface="Courier New"/>
              <a:cs typeface="Courier New"/>
              <a:sym typeface="Courier New"/>
            </a:endParaRPr>
          </a:p>
        </p:txBody>
      </p:sp>
      <p:sp>
        <p:nvSpPr>
          <p:cNvPr id="304" name="Google Shape;304;p35"/>
          <p:cNvSpPr txBox="1"/>
          <p:nvPr/>
        </p:nvSpPr>
        <p:spPr>
          <a:xfrm>
            <a:off x="4685950" y="1992075"/>
            <a:ext cx="3628800" cy="33534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X118        -5.699e-05  6.364e-03  -0.009 0.992854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X119         1.373e-03  6.698e-03   0.205 0.837609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X120         4.506e-02  7.975e-03   5.650 1.60e-08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X121         1.386e-03  6.626e-03   0.209 0.834282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X122        -3.179e-03  6.615e-03  -0.481 0.630838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X123        -1.139e-02  7.295e-03  -1.562 0.118291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X124        -1.340e-02  6.887e-03  -1.946 0.051682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X125         2.595e-02  7.045e-03   3.683 0.000230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X126        -1.571e-02  6.486e-03  -2.422 0.015429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X127         1.055e-02  6.625e-03   1.592 0.111390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X128        -1.253e-02  7.068e-03  -1.772 0.076353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X129        -1.013e-03  7.829e-03  -0.129 0.897100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X130         6.723e-03  7.559e-03   0.889 0.373773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X131        -2.279e-02  6.876e-03  -3.314 0.000919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800">
              <a:solidFill>
                <a:schemeClr val="accent1"/>
              </a:solidFill>
              <a:latin typeface="Courier New"/>
              <a:ea typeface="Courier New"/>
              <a:cs typeface="Courier New"/>
              <a:sym typeface="Courier Ne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Initial Model (Contd.)</a:t>
            </a:r>
            <a:endParaRPr/>
          </a:p>
        </p:txBody>
      </p:sp>
      <p:sp>
        <p:nvSpPr>
          <p:cNvPr id="310" name="Google Shape;310;p36"/>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X132         1.165e-02  7.193e-03   1.619 0.105458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X133        -3.283e-02  7.697e-03  -4.265 2.00e-05 ***</a:t>
            </a:r>
            <a:endParaRPr sz="800">
              <a:latin typeface="Courier New"/>
              <a:ea typeface="Courier New"/>
              <a:cs typeface="Courier New"/>
              <a:sym typeface="Courier New"/>
            </a:endParaRPr>
          </a:p>
          <a:p>
            <a:pPr indent="0" lvl="0" marL="0" rtl="0" algn="l">
              <a:lnSpc>
                <a:spcPct val="100000"/>
              </a:lnSpc>
              <a:spcBef>
                <a:spcPts val="1600"/>
              </a:spcBef>
              <a:spcAft>
                <a:spcPts val="0"/>
              </a:spcAft>
              <a:buNone/>
            </a:pPr>
            <a:r>
              <a:rPr lang="en-GB"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rtl="0" algn="l">
              <a:lnSpc>
                <a:spcPct val="100000"/>
              </a:lnSpc>
              <a:spcBef>
                <a:spcPts val="1600"/>
              </a:spcBef>
              <a:spcAft>
                <a:spcPts val="0"/>
              </a:spcAft>
              <a:buNone/>
            </a:pPr>
            <a:r>
              <a:rPr lang="en-GB" sz="900">
                <a:latin typeface="Courier New"/>
                <a:ea typeface="Courier New"/>
                <a:cs typeface="Courier New"/>
                <a:sym typeface="Courier New"/>
              </a:rPr>
              <a:t>Signif. codes:  0 ‘***’ 0.001 ‘**’ 0.01 ‘*’ 0.05 ‘.’ 0.1 ‘ ’ 1</a:t>
            </a:r>
            <a:endParaRPr sz="900">
              <a:latin typeface="Courier New"/>
              <a:ea typeface="Courier New"/>
              <a:cs typeface="Courier New"/>
              <a:sym typeface="Courier New"/>
            </a:endParaRPr>
          </a:p>
          <a:p>
            <a:pPr indent="0" lvl="0" marL="0" rtl="0" algn="l">
              <a:lnSpc>
                <a:spcPct val="100000"/>
              </a:lnSpc>
              <a:spcBef>
                <a:spcPts val="1600"/>
              </a:spcBef>
              <a:spcAft>
                <a:spcPts val="0"/>
              </a:spcAft>
              <a:buNone/>
            </a:pPr>
            <a:r>
              <a:t/>
            </a:r>
            <a:endParaRPr sz="900">
              <a:latin typeface="Courier New"/>
              <a:ea typeface="Courier New"/>
              <a:cs typeface="Courier New"/>
              <a:sym typeface="Courier New"/>
            </a:endParaRPr>
          </a:p>
          <a:p>
            <a:pPr indent="0" lvl="0" marL="0" rtl="0" algn="l">
              <a:lnSpc>
                <a:spcPct val="100000"/>
              </a:lnSpc>
              <a:spcBef>
                <a:spcPts val="1600"/>
              </a:spcBef>
              <a:spcAft>
                <a:spcPts val="0"/>
              </a:spcAft>
              <a:buNone/>
            </a:pPr>
            <a:r>
              <a:rPr lang="en-GB" sz="900">
                <a:latin typeface="Courier New"/>
                <a:ea typeface="Courier New"/>
                <a:cs typeface="Courier New"/>
                <a:sym typeface="Courier New"/>
              </a:rPr>
              <a:t>(Dispersion parameter for binomial family taken to be 1)</a:t>
            </a:r>
            <a:endParaRPr sz="900">
              <a:latin typeface="Courier New"/>
              <a:ea typeface="Courier New"/>
              <a:cs typeface="Courier New"/>
              <a:sym typeface="Courier New"/>
            </a:endParaRPr>
          </a:p>
          <a:p>
            <a:pPr indent="0" lvl="0" marL="0" rtl="0" algn="l">
              <a:lnSpc>
                <a:spcPct val="100000"/>
              </a:lnSpc>
              <a:spcBef>
                <a:spcPts val="1600"/>
              </a:spcBef>
              <a:spcAft>
                <a:spcPts val="0"/>
              </a:spcAft>
              <a:buNone/>
            </a:pPr>
            <a:r>
              <a:t/>
            </a:r>
            <a:endParaRPr sz="900">
              <a:latin typeface="Courier New"/>
              <a:ea typeface="Courier New"/>
              <a:cs typeface="Courier New"/>
              <a:sym typeface="Courier New"/>
            </a:endParaRPr>
          </a:p>
          <a:p>
            <a:pPr indent="0" lvl="0" marL="0" rtl="0" algn="l">
              <a:lnSpc>
                <a:spcPct val="100000"/>
              </a:lnSpc>
              <a:spcBef>
                <a:spcPts val="1600"/>
              </a:spcBef>
              <a:spcAft>
                <a:spcPts val="1600"/>
              </a:spcAft>
              <a:buNone/>
            </a:pPr>
            <a:r>
              <a:rPr lang="en-GB" sz="900">
                <a:latin typeface="Courier New"/>
                <a:ea typeface="Courier New"/>
                <a:cs typeface="Courier New"/>
                <a:sym typeface="Courier New"/>
              </a:rPr>
              <a:t>    </a:t>
            </a:r>
            <a:endParaRPr sz="800">
              <a:latin typeface="Courier New"/>
              <a:ea typeface="Courier New"/>
              <a:cs typeface="Courier New"/>
              <a:sym typeface="Courier New"/>
            </a:endParaRPr>
          </a:p>
        </p:txBody>
      </p:sp>
      <p:sp>
        <p:nvSpPr>
          <p:cNvPr id="311" name="Google Shape;311;p36"/>
          <p:cNvSpPr txBox="1"/>
          <p:nvPr/>
        </p:nvSpPr>
        <p:spPr>
          <a:xfrm>
            <a:off x="4685950" y="1992075"/>
            <a:ext cx="3628800" cy="183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chemeClr val="accent1"/>
                </a:solidFill>
                <a:latin typeface="Courier New"/>
                <a:ea typeface="Courier New"/>
                <a:cs typeface="Courier New"/>
                <a:sym typeface="Courier New"/>
              </a:rPr>
              <a:t>Null deviance: 1048.0  on 755  degrees of freedom</a:t>
            </a:r>
            <a:endParaRPr sz="900">
              <a:solidFill>
                <a:schemeClr val="accent1"/>
              </a:solidFill>
              <a:latin typeface="Courier New"/>
              <a:ea typeface="Courier New"/>
              <a:cs typeface="Courier New"/>
              <a:sym typeface="Courier New"/>
            </a:endParaRPr>
          </a:p>
          <a:p>
            <a:pPr indent="0" lvl="0" marL="0" rtl="0" algn="l">
              <a:spcBef>
                <a:spcPts val="1600"/>
              </a:spcBef>
              <a:spcAft>
                <a:spcPts val="0"/>
              </a:spcAft>
              <a:buNone/>
            </a:pPr>
            <a:r>
              <a:rPr lang="en-GB" sz="900">
                <a:solidFill>
                  <a:schemeClr val="accent1"/>
                </a:solidFill>
                <a:latin typeface="Courier New"/>
                <a:ea typeface="Courier New"/>
                <a:cs typeface="Courier New"/>
                <a:sym typeface="Courier New"/>
              </a:rPr>
              <a:t>Residual deviance:  287.2  on 620  degrees of freedom</a:t>
            </a:r>
            <a:endParaRPr sz="900">
              <a:solidFill>
                <a:schemeClr val="accent1"/>
              </a:solidFill>
              <a:latin typeface="Courier New"/>
              <a:ea typeface="Courier New"/>
              <a:cs typeface="Courier New"/>
              <a:sym typeface="Courier New"/>
            </a:endParaRPr>
          </a:p>
          <a:p>
            <a:pPr indent="0" lvl="0" marL="0" rtl="0" algn="l">
              <a:spcBef>
                <a:spcPts val="1600"/>
              </a:spcBef>
              <a:spcAft>
                <a:spcPts val="0"/>
              </a:spcAft>
              <a:buNone/>
            </a:pPr>
            <a:r>
              <a:rPr lang="en-GB" sz="900">
                <a:solidFill>
                  <a:schemeClr val="accent1"/>
                </a:solidFill>
                <a:latin typeface="Courier New"/>
                <a:ea typeface="Courier New"/>
                <a:cs typeface="Courier New"/>
                <a:sym typeface="Courier New"/>
              </a:rPr>
              <a:t>AIC: 559.2</a:t>
            </a:r>
            <a:endParaRPr sz="9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900">
              <a:solidFill>
                <a:schemeClr val="accent1"/>
              </a:solidFill>
              <a:latin typeface="Courier New"/>
              <a:ea typeface="Courier New"/>
              <a:cs typeface="Courier New"/>
              <a:sym typeface="Courier New"/>
            </a:endParaRPr>
          </a:p>
          <a:p>
            <a:pPr indent="0" lvl="0" marL="0" rtl="0" algn="l">
              <a:spcBef>
                <a:spcPts val="1600"/>
              </a:spcBef>
              <a:spcAft>
                <a:spcPts val="1600"/>
              </a:spcAft>
              <a:buNone/>
            </a:pPr>
            <a:r>
              <a:rPr lang="en-GB" sz="900">
                <a:solidFill>
                  <a:schemeClr val="accent1"/>
                </a:solidFill>
                <a:latin typeface="Courier New"/>
                <a:ea typeface="Courier New"/>
                <a:cs typeface="Courier New"/>
                <a:sym typeface="Courier New"/>
              </a:rPr>
              <a:t>Number of Fisher Scoring iterations: 9</a:t>
            </a:r>
            <a:endParaRPr sz="800">
              <a:solidFill>
                <a:schemeClr val="accent1"/>
              </a:solidFill>
              <a:latin typeface="Courier New"/>
              <a:ea typeface="Courier New"/>
              <a:cs typeface="Courier New"/>
              <a:sym typeface="Courier New"/>
            </a:endParaRPr>
          </a:p>
        </p:txBody>
      </p:sp>
      <p:pic>
        <p:nvPicPr>
          <p:cNvPr descr="shutterstock_429987889_edited.jpg" id="312" name="Google Shape;312;p36"/>
          <p:cNvPicPr preferRelativeResize="0"/>
          <p:nvPr/>
        </p:nvPicPr>
        <p:blipFill rotWithShape="1">
          <a:blip r:embed="rId3">
            <a:alphaModFix/>
          </a:blip>
          <a:srcRect b="1381" l="12609" r="6247" t="85988"/>
          <a:stretch/>
        </p:blipFill>
        <p:spPr>
          <a:xfrm>
            <a:off x="0" y="4094300"/>
            <a:ext cx="9144000" cy="10386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0" name="Shape 180"/>
        <p:cNvGrpSpPr/>
        <p:nvPr/>
      </p:nvGrpSpPr>
      <p:grpSpPr>
        <a:xfrm>
          <a:off x="0" y="0"/>
          <a:ext cx="0" cy="0"/>
          <a:chOff x="0" y="0"/>
          <a:chExt cx="0" cy="0"/>
        </a:xfrm>
      </p:grpSpPr>
      <p:sp>
        <p:nvSpPr>
          <p:cNvPr id="181" name="Google Shape;181;p19"/>
          <p:cNvSpPr txBox="1"/>
          <p:nvPr>
            <p:ph type="title"/>
          </p:nvPr>
        </p:nvSpPr>
        <p:spPr>
          <a:xfrm>
            <a:off x="1230725" y="390425"/>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182" name="Google Shape;182;p19"/>
          <p:cNvSpPr txBox="1"/>
          <p:nvPr/>
        </p:nvSpPr>
        <p:spPr>
          <a:xfrm>
            <a:off x="1230713" y="96076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Introduction</a:t>
            </a:r>
            <a:endParaRPr sz="1300">
              <a:solidFill>
                <a:srgbClr val="FFFFFF"/>
              </a:solidFill>
              <a:latin typeface="Raleway"/>
              <a:ea typeface="Raleway"/>
              <a:cs typeface="Raleway"/>
              <a:sym typeface="Raleway"/>
            </a:endParaRPr>
          </a:p>
        </p:txBody>
      </p:sp>
      <p:sp>
        <p:nvSpPr>
          <p:cNvPr id="183" name="Google Shape;183;p19"/>
          <p:cNvSpPr txBox="1"/>
          <p:nvPr/>
        </p:nvSpPr>
        <p:spPr>
          <a:xfrm>
            <a:off x="1230714" y="1296325"/>
            <a:ext cx="35655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Dataset Description</a:t>
            </a:r>
            <a:endParaRPr sz="1300">
              <a:solidFill>
                <a:srgbClr val="FFFFFF"/>
              </a:solidFill>
              <a:latin typeface="Raleway"/>
              <a:ea typeface="Raleway"/>
              <a:cs typeface="Raleway"/>
              <a:sym typeface="Raleway"/>
            </a:endParaRPr>
          </a:p>
        </p:txBody>
      </p:sp>
      <p:sp>
        <p:nvSpPr>
          <p:cNvPr id="184" name="Google Shape;184;p19"/>
          <p:cNvSpPr txBox="1"/>
          <p:nvPr/>
        </p:nvSpPr>
        <p:spPr>
          <a:xfrm>
            <a:off x="1249603" y="1621825"/>
            <a:ext cx="2000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Dataset Modification</a:t>
            </a:r>
            <a:endParaRPr sz="1300">
              <a:solidFill>
                <a:srgbClr val="FFFFFF"/>
              </a:solidFill>
              <a:latin typeface="Raleway"/>
              <a:ea typeface="Raleway"/>
              <a:cs typeface="Raleway"/>
              <a:sym typeface="Raleway"/>
            </a:endParaRPr>
          </a:p>
        </p:txBody>
      </p:sp>
      <p:sp>
        <p:nvSpPr>
          <p:cNvPr id="185" name="Google Shape;185;p19"/>
          <p:cNvSpPr txBox="1"/>
          <p:nvPr/>
        </p:nvSpPr>
        <p:spPr>
          <a:xfrm>
            <a:off x="1249605" y="1930700"/>
            <a:ext cx="23004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Issues with the Change</a:t>
            </a:r>
            <a:endParaRPr sz="1300">
              <a:solidFill>
                <a:srgbClr val="FFFFFF"/>
              </a:solidFill>
              <a:latin typeface="Raleway"/>
              <a:ea typeface="Raleway"/>
              <a:cs typeface="Raleway"/>
              <a:sym typeface="Raleway"/>
            </a:endParaRPr>
          </a:p>
        </p:txBody>
      </p:sp>
      <p:sp>
        <p:nvSpPr>
          <p:cNvPr id="186" name="Google Shape;186;p19"/>
          <p:cNvSpPr txBox="1"/>
          <p:nvPr/>
        </p:nvSpPr>
        <p:spPr>
          <a:xfrm>
            <a:off x="1249610" y="2256200"/>
            <a:ext cx="29550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Principal Component Analysis</a:t>
            </a:r>
            <a:endParaRPr sz="1300">
              <a:solidFill>
                <a:srgbClr val="FFFFFF"/>
              </a:solidFill>
              <a:latin typeface="Raleway"/>
              <a:ea typeface="Raleway"/>
              <a:cs typeface="Raleway"/>
              <a:sym typeface="Raleway"/>
            </a:endParaRPr>
          </a:p>
        </p:txBody>
      </p:sp>
      <p:sp>
        <p:nvSpPr>
          <p:cNvPr id="187" name="Google Shape;187;p19"/>
          <p:cNvSpPr txBox="1"/>
          <p:nvPr/>
        </p:nvSpPr>
        <p:spPr>
          <a:xfrm>
            <a:off x="1249595" y="2913175"/>
            <a:ext cx="178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Logistic Regression</a:t>
            </a:r>
            <a:endParaRPr sz="1300">
              <a:solidFill>
                <a:srgbClr val="FFFFFF"/>
              </a:solidFill>
              <a:latin typeface="Raleway"/>
              <a:ea typeface="Raleway"/>
              <a:cs typeface="Raleway"/>
              <a:sym typeface="Raleway"/>
            </a:endParaRPr>
          </a:p>
        </p:txBody>
      </p:sp>
      <p:sp>
        <p:nvSpPr>
          <p:cNvPr id="188" name="Google Shape;188;p19"/>
          <p:cNvSpPr txBox="1"/>
          <p:nvPr/>
        </p:nvSpPr>
        <p:spPr>
          <a:xfrm>
            <a:off x="1804335" y="2582650"/>
            <a:ext cx="29550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Principal Component Analysis</a:t>
            </a:r>
            <a:endParaRPr sz="1300">
              <a:solidFill>
                <a:srgbClr val="FFFFFF"/>
              </a:solidFill>
              <a:latin typeface="Raleway"/>
              <a:ea typeface="Raleway"/>
              <a:cs typeface="Raleway"/>
              <a:sym typeface="Raleway"/>
            </a:endParaRPr>
          </a:p>
        </p:txBody>
      </p:sp>
      <p:sp>
        <p:nvSpPr>
          <p:cNvPr id="189" name="Google Shape;189;p19"/>
          <p:cNvSpPr txBox="1"/>
          <p:nvPr/>
        </p:nvSpPr>
        <p:spPr>
          <a:xfrm>
            <a:off x="1804327" y="3216075"/>
            <a:ext cx="24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Adding Dummy Variables</a:t>
            </a:r>
            <a:endParaRPr sz="1300">
              <a:solidFill>
                <a:srgbClr val="FFFFFF"/>
              </a:solidFill>
              <a:latin typeface="Raleway"/>
              <a:ea typeface="Raleway"/>
              <a:cs typeface="Raleway"/>
              <a:sym typeface="Raleway"/>
            </a:endParaRPr>
          </a:p>
        </p:txBody>
      </p:sp>
      <p:sp>
        <p:nvSpPr>
          <p:cNvPr id="190" name="Google Shape;190;p19"/>
          <p:cNvSpPr txBox="1"/>
          <p:nvPr/>
        </p:nvSpPr>
        <p:spPr>
          <a:xfrm>
            <a:off x="1813327" y="3541575"/>
            <a:ext cx="24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Initial Model</a:t>
            </a:r>
            <a:endParaRPr sz="1300">
              <a:solidFill>
                <a:srgbClr val="FFFFFF"/>
              </a:solidFill>
              <a:latin typeface="Raleway"/>
              <a:ea typeface="Raleway"/>
              <a:cs typeface="Raleway"/>
              <a:sym typeface="Raleway"/>
            </a:endParaRPr>
          </a:p>
        </p:txBody>
      </p:sp>
      <p:sp>
        <p:nvSpPr>
          <p:cNvPr id="191" name="Google Shape;191;p19"/>
          <p:cNvSpPr txBox="1"/>
          <p:nvPr/>
        </p:nvSpPr>
        <p:spPr>
          <a:xfrm>
            <a:off x="1804327" y="3849500"/>
            <a:ext cx="24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Updated Model</a:t>
            </a:r>
            <a:endParaRPr sz="1300">
              <a:solidFill>
                <a:srgbClr val="FFFFFF"/>
              </a:solidFill>
              <a:latin typeface="Raleway"/>
              <a:ea typeface="Raleway"/>
              <a:cs typeface="Raleway"/>
              <a:sym typeface="Raleway"/>
            </a:endParaRPr>
          </a:p>
        </p:txBody>
      </p:sp>
      <p:sp>
        <p:nvSpPr>
          <p:cNvPr id="192" name="Google Shape;192;p19"/>
          <p:cNvSpPr txBox="1"/>
          <p:nvPr/>
        </p:nvSpPr>
        <p:spPr>
          <a:xfrm>
            <a:off x="1813327" y="4169975"/>
            <a:ext cx="24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Accuracy of Models</a:t>
            </a:r>
            <a:endParaRPr sz="1300">
              <a:solidFill>
                <a:srgbClr val="FFFFFF"/>
              </a:solidFill>
              <a:latin typeface="Raleway"/>
              <a:ea typeface="Raleway"/>
              <a:cs typeface="Raleway"/>
              <a:sym typeface="Raleway"/>
            </a:endParaRPr>
          </a:p>
        </p:txBody>
      </p:sp>
      <p:sp>
        <p:nvSpPr>
          <p:cNvPr id="193" name="Google Shape;193;p19"/>
          <p:cNvSpPr txBox="1"/>
          <p:nvPr/>
        </p:nvSpPr>
        <p:spPr>
          <a:xfrm>
            <a:off x="1249602" y="4482925"/>
            <a:ext cx="24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7"/>
          <p:cNvSpPr txBox="1"/>
          <p:nvPr>
            <p:ph type="title"/>
          </p:nvPr>
        </p:nvSpPr>
        <p:spPr>
          <a:xfrm>
            <a:off x="727650" y="117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Remarks</a:t>
            </a:r>
            <a:endParaRPr/>
          </a:p>
        </p:txBody>
      </p:sp>
      <p:sp>
        <p:nvSpPr>
          <p:cNvPr id="318" name="Google Shape;318;p37"/>
          <p:cNvSpPr/>
          <p:nvPr/>
        </p:nvSpPr>
        <p:spPr>
          <a:xfrm>
            <a:off x="817015" y="18538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19" name="Google Shape;319;p37"/>
          <p:cNvSpPr txBox="1"/>
          <p:nvPr>
            <p:ph idx="1" type="body"/>
          </p:nvPr>
        </p:nvSpPr>
        <p:spPr>
          <a:xfrm>
            <a:off x="1263926" y="1820175"/>
            <a:ext cx="30432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 summary of the model suggests that most of the covariate principal components are insignificant in this model. Though the number of covariates has been reduced down to 135, this number is still quite </a:t>
            </a:r>
            <a:r>
              <a:rPr lang="en-GB" sz="1100"/>
              <a:t>large</a:t>
            </a:r>
            <a:r>
              <a:rPr lang="en-GB" sz="1100"/>
              <a:t>.</a:t>
            </a:r>
            <a:endParaRPr sz="1100"/>
          </a:p>
        </p:txBody>
      </p:sp>
      <p:sp>
        <p:nvSpPr>
          <p:cNvPr id="320" name="Google Shape;320;p37"/>
          <p:cNvSpPr/>
          <p:nvPr/>
        </p:nvSpPr>
        <p:spPr>
          <a:xfrm>
            <a:off x="4572009" y="18538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21" name="Google Shape;321;p37"/>
          <p:cNvSpPr txBox="1"/>
          <p:nvPr>
            <p:ph idx="1" type="body"/>
          </p:nvPr>
        </p:nvSpPr>
        <p:spPr>
          <a:xfrm>
            <a:off x="5031237" y="18201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There is no significant contribution from ”S1 obj” and ”S2 match”. The influence of the matching condition is not much as was expected earlier. This can be explained by the following correlation matrix.</a:t>
            </a:r>
            <a:endParaRPr sz="1100"/>
          </a:p>
        </p:txBody>
      </p:sp>
      <p:pic>
        <p:nvPicPr>
          <p:cNvPr id="322" name="Google Shape;322;p37"/>
          <p:cNvPicPr preferRelativeResize="0"/>
          <p:nvPr/>
        </p:nvPicPr>
        <p:blipFill>
          <a:blip r:embed="rId3">
            <a:alphaModFix/>
          </a:blip>
          <a:stretch>
            <a:fillRect/>
          </a:stretch>
        </p:blipFill>
        <p:spPr>
          <a:xfrm>
            <a:off x="1263925" y="2980300"/>
            <a:ext cx="6135424" cy="20448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8"/>
          <p:cNvSpPr txBox="1"/>
          <p:nvPr>
            <p:ph type="title"/>
          </p:nvPr>
        </p:nvSpPr>
        <p:spPr>
          <a:xfrm>
            <a:off x="729450" y="1318650"/>
            <a:ext cx="7688700" cy="6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Updated</a:t>
            </a:r>
            <a:r>
              <a:rPr lang="en-GB"/>
              <a:t> Model</a:t>
            </a:r>
            <a:endParaRPr/>
          </a:p>
          <a:p>
            <a:pPr indent="0" lvl="0" marL="0" rtl="0" algn="l">
              <a:spcBef>
                <a:spcPts val="0"/>
              </a:spcBef>
              <a:spcAft>
                <a:spcPts val="0"/>
              </a:spcAft>
              <a:buNone/>
            </a:pPr>
            <a:r>
              <a:rPr lang="en-GB" sz="1000"/>
              <a:t>Using significant variables of initial model</a:t>
            </a:r>
            <a:endParaRPr sz="1000"/>
          </a:p>
        </p:txBody>
      </p:sp>
      <p:sp>
        <p:nvSpPr>
          <p:cNvPr id="328" name="Google Shape;328;p38"/>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Deviance Residuals: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    Min       1Q   Median       3Q      Max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-2.6000  -0.6404   0.0569   0.6361   3.4420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Coefficients:</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              Estimate Std. Error z value Pr(&gt;|z|)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(Intercept) -0.2241429  0.1030265  -2.176 0.029586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X3           0.0022803  0.0003997   5.705 1.16e-08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X4          -0.0024270  0.0004715  -5.148 2.64e-07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X10         -0.0017227  0.0006478  -2.659 0.007835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X11          0.0052314  0.0007718   6.779 1.21e-11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X12         -0.0041955  0.0007886  -5.320 1.04e-07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X13          0.0023867  0.0007229   3.302 0.000961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X14          0.0086102  0.0009652   8.920  &lt; 2e-16 ***</a:t>
            </a:r>
            <a:endParaRPr sz="800">
              <a:latin typeface="Courier New"/>
              <a:ea typeface="Courier New"/>
              <a:cs typeface="Courier New"/>
              <a:sym typeface="Courier New"/>
            </a:endParaRPr>
          </a:p>
          <a:p>
            <a:pPr indent="0" lvl="0" marL="0" rtl="0" algn="l">
              <a:lnSpc>
                <a:spcPct val="10000"/>
              </a:lnSpc>
              <a:spcBef>
                <a:spcPts val="1600"/>
              </a:spcBef>
              <a:spcAft>
                <a:spcPts val="1600"/>
              </a:spcAft>
              <a:buNone/>
            </a:pPr>
            <a:r>
              <a:t/>
            </a:r>
            <a:endParaRPr sz="900">
              <a:latin typeface="Courier New"/>
              <a:ea typeface="Courier New"/>
              <a:cs typeface="Courier New"/>
              <a:sym typeface="Courier New"/>
            </a:endParaRPr>
          </a:p>
        </p:txBody>
      </p:sp>
      <p:sp>
        <p:nvSpPr>
          <p:cNvPr id="329" name="Google Shape;329;p38"/>
          <p:cNvSpPr txBox="1"/>
          <p:nvPr/>
        </p:nvSpPr>
        <p:spPr>
          <a:xfrm>
            <a:off x="4685950" y="1992075"/>
            <a:ext cx="3628800" cy="3353400"/>
          </a:xfrm>
          <a:prstGeom prst="rect">
            <a:avLst/>
          </a:prstGeom>
          <a:noFill/>
          <a:ln>
            <a:noFill/>
          </a:ln>
        </p:spPr>
        <p:txBody>
          <a:bodyPr anchorCtr="0" anchor="t" bIns="91425" lIns="91425" spcFirstLastPara="1" rIns="91425" wrap="square" tIns="91425">
            <a:spAutoFit/>
          </a:bodyPr>
          <a:lstStyle/>
          <a:p>
            <a:pPr indent="0" lvl="0" marL="0" rtl="0" algn="l">
              <a:lnSpc>
                <a:spcPct val="10000"/>
              </a:lnSpc>
              <a:spcBef>
                <a:spcPts val="0"/>
              </a:spcBef>
              <a:spcAft>
                <a:spcPts val="0"/>
              </a:spcAft>
              <a:buNone/>
            </a:pPr>
            <a:r>
              <a:rPr lang="en-GB" sz="800">
                <a:solidFill>
                  <a:schemeClr val="accent1"/>
                </a:solidFill>
                <a:latin typeface="Courier New"/>
                <a:ea typeface="Courier New"/>
                <a:cs typeface="Courier New"/>
                <a:sym typeface="Courier New"/>
              </a:rPr>
              <a:t>X18         -0.0068978  0.0010057  -6.859 6.95e-12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X29         -0.0058896  0.0012767  -4.613 3.97e-06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X52         -0.0087851  0.0017259  -5.090 3.58e-07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X54          0.0085811  0.0017576   4.882 1.05e-06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X57         -0.0081921  0.0017985  -4.555 5.24e-06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X67         -0.0087531  0.0021070  -4.154 3.26e-05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X74         -0.0083934  0.0023231  -3.613 0.000303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X75          0.0102005  0.0023191   4.399 1.09e-05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X80         -0.0082447  0.0024512  -3.364 0.000770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X96         -0.0069614  0.0027620  -2.520 0.011723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X98          0.0058844  0.0028549   2.061 0.039289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X103         0.0122848  0.0029778   4.125 3.70e-05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X116         0.0078587  0.0031058   2.530 0.011394 *  </a:t>
            </a:r>
            <a:endParaRPr sz="800">
              <a:solidFill>
                <a:schemeClr val="accent1"/>
              </a:solidFill>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solidFill>
                  <a:schemeClr val="accent1"/>
                </a:solidFill>
                <a:latin typeface="Courier New"/>
                <a:ea typeface="Courier New"/>
                <a:cs typeface="Courier New"/>
                <a:sym typeface="Courier New"/>
              </a:rPr>
              <a:t>X117        -0.0123944  0.0031812  -3.896 9.78e-05 ***</a:t>
            </a:r>
            <a:endParaRPr sz="800">
              <a:solidFill>
                <a:schemeClr val="accent1"/>
              </a:solidFill>
              <a:latin typeface="Courier New"/>
              <a:ea typeface="Courier New"/>
              <a:cs typeface="Courier New"/>
              <a:sym typeface="Courier New"/>
            </a:endParaRPr>
          </a:p>
          <a:p>
            <a:pPr indent="0" lvl="0" marL="0" rtl="0" algn="l">
              <a:spcBef>
                <a:spcPts val="1600"/>
              </a:spcBef>
              <a:spcAft>
                <a:spcPts val="0"/>
              </a:spcAft>
              <a:buNone/>
            </a:pPr>
            <a:r>
              <a:t/>
            </a:r>
            <a:endParaRPr sz="800">
              <a:solidFill>
                <a:schemeClr val="accent1"/>
              </a:solidFill>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Updated Model   (Contd.)</a:t>
            </a:r>
            <a:endParaRPr/>
          </a:p>
          <a:p>
            <a:pPr indent="0" lvl="0" marL="0" rtl="0" algn="l">
              <a:spcBef>
                <a:spcPts val="0"/>
              </a:spcBef>
              <a:spcAft>
                <a:spcPts val="0"/>
              </a:spcAft>
              <a:buNone/>
            </a:pPr>
            <a:r>
              <a:rPr lang="en-GB" sz="1000"/>
              <a:t>Using significant variables of initial model</a:t>
            </a:r>
            <a:endParaRPr/>
          </a:p>
        </p:txBody>
      </p:sp>
      <p:sp>
        <p:nvSpPr>
          <p:cNvPr id="335" name="Google Shape;335;p39"/>
          <p:cNvSpPr txBox="1"/>
          <p:nvPr>
            <p:ph idx="1" type="body"/>
          </p:nvPr>
        </p:nvSpPr>
        <p:spPr>
          <a:xfrm>
            <a:off x="792550" y="1992075"/>
            <a:ext cx="3585600" cy="3009300"/>
          </a:xfrm>
          <a:prstGeom prst="rect">
            <a:avLst/>
          </a:prstGeom>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rPr lang="en-GB" sz="800">
                <a:latin typeface="Courier New"/>
                <a:ea typeface="Courier New"/>
                <a:cs typeface="Courier New"/>
                <a:sym typeface="Courier New"/>
              </a:rPr>
              <a:t>X120         0.0159639  0.0033222   4.805 1.55e-06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X133        -0.0113184  0.0035451  -3.193 0.001410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Signif. codes:  0 ‘***’ 0.001 ‘**’ 0.01 ‘*’ 0.05 ‘.’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0.1 ‘ ’ 1</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Dispersion parameter for binomial family taken to be 1)</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    Null deviance: 1048.02  on 755  degrees of freedom</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Residual deviance:  632.14  on 732  degrees of freedom</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AIC: 680.14</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t/>
            </a:r>
            <a:endParaRPr sz="800">
              <a:latin typeface="Courier New"/>
              <a:ea typeface="Courier New"/>
              <a:cs typeface="Courier New"/>
              <a:sym typeface="Courier New"/>
            </a:endParaRPr>
          </a:p>
          <a:p>
            <a:pPr indent="0" lvl="0" marL="0" rtl="0" algn="l">
              <a:lnSpc>
                <a:spcPct val="10000"/>
              </a:lnSpc>
              <a:spcBef>
                <a:spcPts val="1600"/>
              </a:spcBef>
              <a:spcAft>
                <a:spcPts val="0"/>
              </a:spcAft>
              <a:buNone/>
            </a:pPr>
            <a:r>
              <a:rPr lang="en-GB" sz="800">
                <a:latin typeface="Courier New"/>
                <a:ea typeface="Courier New"/>
                <a:cs typeface="Courier New"/>
                <a:sym typeface="Courier New"/>
              </a:rPr>
              <a:t>Number of Fisher Scoring iterations: 6</a:t>
            </a:r>
            <a:endParaRPr sz="800">
              <a:latin typeface="Courier New"/>
              <a:ea typeface="Courier New"/>
              <a:cs typeface="Courier New"/>
              <a:sym typeface="Courier New"/>
            </a:endParaRPr>
          </a:p>
          <a:p>
            <a:pPr indent="0" lvl="0" marL="0" rtl="0" algn="l">
              <a:lnSpc>
                <a:spcPct val="100000"/>
              </a:lnSpc>
              <a:spcBef>
                <a:spcPts val="1600"/>
              </a:spcBef>
              <a:spcAft>
                <a:spcPts val="1600"/>
              </a:spcAft>
              <a:buNone/>
            </a:pPr>
            <a:r>
              <a:t/>
            </a:r>
            <a:endParaRPr sz="800">
              <a:latin typeface="Courier New"/>
              <a:ea typeface="Courier New"/>
              <a:cs typeface="Courier New"/>
              <a:sym typeface="Courier New"/>
            </a:endParaRPr>
          </a:p>
        </p:txBody>
      </p:sp>
      <p:sp>
        <p:nvSpPr>
          <p:cNvPr id="336" name="Google Shape;336;p39"/>
          <p:cNvSpPr txBox="1"/>
          <p:nvPr/>
        </p:nvSpPr>
        <p:spPr>
          <a:xfrm>
            <a:off x="4685950" y="1992075"/>
            <a:ext cx="3628800" cy="235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highlight>
                  <a:srgbClr val="FFFFFF"/>
                </a:highlight>
              </a:rPr>
              <a:t>From null deviance and residual deviance, we observe that our model has a 𝜒</a:t>
            </a:r>
            <a:r>
              <a:rPr baseline="30000" lang="en-GB" sz="1300">
                <a:highlight>
                  <a:srgbClr val="FFFFFF"/>
                </a:highlight>
              </a:rPr>
              <a:t>2</a:t>
            </a:r>
            <a:r>
              <a:rPr baseline="30000" lang="en-GB" sz="850">
                <a:highlight>
                  <a:srgbClr val="FFFFFF"/>
                </a:highlight>
              </a:rPr>
              <a:t> </a:t>
            </a:r>
            <a:r>
              <a:rPr lang="en-GB" sz="1300">
                <a:highlight>
                  <a:srgbClr val="FFFFFF"/>
                </a:highlight>
              </a:rPr>
              <a:t>value of 415.82 with 23 degrees of freedom.</a:t>
            </a:r>
            <a:endParaRPr sz="1300">
              <a:highlight>
                <a:srgbClr val="FFFFFF"/>
              </a:highlight>
            </a:endParaRPr>
          </a:p>
          <a:p>
            <a:pPr indent="0" lvl="0" marL="0" rtl="0" algn="l">
              <a:spcBef>
                <a:spcPts val="0"/>
              </a:spcBef>
              <a:spcAft>
                <a:spcPts val="0"/>
              </a:spcAft>
              <a:buNone/>
            </a:pPr>
            <a:r>
              <a:t/>
            </a:r>
            <a:endParaRPr sz="1300">
              <a:highlight>
                <a:srgbClr val="FFFFFF"/>
              </a:highlight>
            </a:endParaRPr>
          </a:p>
          <a:p>
            <a:pPr indent="0" lvl="0" marL="0" rtl="0" algn="l">
              <a:spcBef>
                <a:spcPts val="0"/>
              </a:spcBef>
              <a:spcAft>
                <a:spcPts val="0"/>
              </a:spcAft>
              <a:buNone/>
            </a:pPr>
            <a:r>
              <a:rPr lang="en-GB" sz="1300">
                <a:highlight>
                  <a:srgbClr val="FFFFFF"/>
                </a:highlight>
              </a:rPr>
              <a:t>Our model has a p-value less than 0.000001, which shows a high significance of our updated model.</a:t>
            </a:r>
            <a:endParaRPr sz="1300">
              <a:highlight>
                <a:srgbClr val="FFFFFF"/>
              </a:highlight>
            </a:endParaRPr>
          </a:p>
          <a:p>
            <a:pPr indent="0" lvl="0" marL="0" rtl="0" algn="l">
              <a:spcBef>
                <a:spcPts val="0"/>
              </a:spcBef>
              <a:spcAft>
                <a:spcPts val="0"/>
              </a:spcAft>
              <a:buNone/>
            </a:pPr>
            <a:r>
              <a:t/>
            </a:r>
            <a:endParaRPr sz="1100">
              <a:highlight>
                <a:srgbClr val="FFFFFF"/>
              </a:highlight>
            </a:endParaRPr>
          </a:p>
          <a:p>
            <a:pPr indent="0" lvl="0" marL="0" rtl="0" algn="l">
              <a:spcBef>
                <a:spcPts val="0"/>
              </a:spcBef>
              <a:spcAft>
                <a:spcPts val="0"/>
              </a:spcAft>
              <a:buNone/>
            </a:pPr>
            <a:r>
              <a:rPr lang="en-GB" sz="1300">
                <a:highlight>
                  <a:srgbClr val="FFFFFF"/>
                </a:highlight>
              </a:rPr>
              <a:t>We calculated McFadden’s R-squared and it comes out to be 0.397 which is quite good in this aspect.</a:t>
            </a:r>
            <a:endParaRPr sz="1300">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0"/>
          <p:cNvSpPr txBox="1"/>
          <p:nvPr>
            <p:ph idx="1" type="body"/>
          </p:nvPr>
        </p:nvSpPr>
        <p:spPr>
          <a:xfrm>
            <a:off x="729450" y="1170550"/>
            <a:ext cx="7688700" cy="840600"/>
          </a:xfrm>
          <a:prstGeom prst="rect">
            <a:avLst/>
          </a:prstGeom>
        </p:spPr>
        <p:txBody>
          <a:bodyPr anchorCtr="0" anchor="t" bIns="91425" lIns="91425" spcFirstLastPara="1" rIns="91425" wrap="square" tIns="91425">
            <a:noAutofit/>
          </a:bodyPr>
          <a:lstStyle/>
          <a:p>
            <a:pPr indent="0" lvl="0" marL="0" rtl="0" algn="l">
              <a:lnSpc>
                <a:spcPct val="50000"/>
              </a:lnSpc>
              <a:spcBef>
                <a:spcPts val="0"/>
              </a:spcBef>
              <a:spcAft>
                <a:spcPts val="0"/>
              </a:spcAft>
              <a:buNone/>
            </a:pPr>
            <a:r>
              <a:rPr lang="en-GB" sz="1100"/>
              <a:t>The null hypothesis is ”The subject is not alcoholic”.</a:t>
            </a:r>
            <a:endParaRPr sz="1100"/>
          </a:p>
          <a:p>
            <a:pPr indent="0" lvl="0" marL="0" rtl="0" algn="l">
              <a:lnSpc>
                <a:spcPct val="50000"/>
              </a:lnSpc>
              <a:spcBef>
                <a:spcPts val="1600"/>
              </a:spcBef>
              <a:spcAft>
                <a:spcPts val="0"/>
              </a:spcAft>
              <a:buNone/>
            </a:pPr>
            <a:r>
              <a:rPr lang="en-GB" sz="1100"/>
              <a:t>The Type-I error probability is less than 12.5% for initial model and 14.5% for updated model. </a:t>
            </a:r>
            <a:endParaRPr sz="1100"/>
          </a:p>
          <a:p>
            <a:pPr indent="0" lvl="0" marL="0" rtl="0" algn="l">
              <a:lnSpc>
                <a:spcPct val="50000"/>
              </a:lnSpc>
              <a:spcBef>
                <a:spcPts val="1600"/>
              </a:spcBef>
              <a:spcAft>
                <a:spcPts val="1600"/>
              </a:spcAft>
              <a:buNone/>
            </a:pPr>
            <a:r>
              <a:rPr lang="en-GB" sz="1100"/>
              <a:t>Through this update of model, more than 100 extra covariates are avoided only losing 4% accuracy.</a:t>
            </a:r>
            <a:endParaRPr sz="1100"/>
          </a:p>
        </p:txBody>
      </p:sp>
      <p:sp>
        <p:nvSpPr>
          <p:cNvPr id="342" name="Google Shape;342;p40"/>
          <p:cNvSpPr txBox="1"/>
          <p:nvPr/>
        </p:nvSpPr>
        <p:spPr>
          <a:xfrm>
            <a:off x="1503618" y="2183550"/>
            <a:ext cx="20778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1000">
                <a:solidFill>
                  <a:schemeClr val="dk1"/>
                </a:solidFill>
                <a:latin typeface="Lato"/>
                <a:ea typeface="Lato"/>
                <a:cs typeface="Lato"/>
                <a:sym typeface="Lato"/>
              </a:rPr>
              <a:t>Confusion Matrix of Initial Model </a:t>
            </a:r>
            <a:endParaRPr b="1" sz="1000">
              <a:solidFill>
                <a:schemeClr val="dk1"/>
              </a:solidFill>
              <a:latin typeface="Lato"/>
              <a:ea typeface="Lato"/>
              <a:cs typeface="Lato"/>
              <a:sym typeface="Lato"/>
            </a:endParaRPr>
          </a:p>
        </p:txBody>
      </p:sp>
      <p:sp>
        <p:nvSpPr>
          <p:cNvPr id="343" name="Google Shape;343;p40"/>
          <p:cNvSpPr txBox="1"/>
          <p:nvPr/>
        </p:nvSpPr>
        <p:spPr>
          <a:xfrm>
            <a:off x="4980450" y="2235425"/>
            <a:ext cx="1026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dk1"/>
                </a:solidFill>
                <a:latin typeface="Lato"/>
                <a:ea typeface="Lato"/>
                <a:cs typeface="Lato"/>
                <a:sym typeface="Lato"/>
              </a:rPr>
              <a:t>84.9</a:t>
            </a:r>
            <a:r>
              <a:rPr b="1" lang="en-GB" sz="2000">
                <a:solidFill>
                  <a:schemeClr val="dk1"/>
                </a:solidFill>
                <a:latin typeface="Lato"/>
                <a:ea typeface="Lato"/>
                <a:cs typeface="Lato"/>
                <a:sym typeface="Lato"/>
              </a:rPr>
              <a:t>%</a:t>
            </a:r>
            <a:endParaRPr b="1" sz="2000">
              <a:solidFill>
                <a:schemeClr val="dk1"/>
              </a:solidFill>
              <a:latin typeface="Lato"/>
              <a:ea typeface="Lato"/>
              <a:cs typeface="Lato"/>
              <a:sym typeface="Lato"/>
            </a:endParaRPr>
          </a:p>
        </p:txBody>
      </p:sp>
      <p:sp>
        <p:nvSpPr>
          <p:cNvPr id="344" name="Google Shape;344;p40"/>
          <p:cNvSpPr txBox="1"/>
          <p:nvPr/>
        </p:nvSpPr>
        <p:spPr>
          <a:xfrm>
            <a:off x="4980450" y="271185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Incididunt ut labore et dolore sed do eiusmod tempor incididunt ut labore et dolore magna aliqua.</a:t>
            </a:r>
            <a:endParaRPr sz="800">
              <a:solidFill>
                <a:schemeClr val="accent1"/>
              </a:solidFill>
              <a:latin typeface="Lato"/>
              <a:ea typeface="Lato"/>
              <a:cs typeface="Lato"/>
              <a:sym typeface="Lato"/>
            </a:endParaRPr>
          </a:p>
        </p:txBody>
      </p:sp>
      <p:sp>
        <p:nvSpPr>
          <p:cNvPr id="345" name="Google Shape;345;p40"/>
          <p:cNvSpPr txBox="1"/>
          <p:nvPr/>
        </p:nvSpPr>
        <p:spPr>
          <a:xfrm>
            <a:off x="1503626" y="3493525"/>
            <a:ext cx="22356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9900"/>
                </a:solidFill>
                <a:latin typeface="Lato"/>
                <a:ea typeface="Lato"/>
                <a:cs typeface="Lato"/>
                <a:sym typeface="Lato"/>
              </a:rPr>
              <a:t>Confusion Matrix of Updated Model</a:t>
            </a:r>
            <a:r>
              <a:rPr b="1" lang="en-GB" sz="900">
                <a:solidFill>
                  <a:srgbClr val="FF9900"/>
                </a:solidFill>
                <a:latin typeface="Lato"/>
                <a:ea typeface="Lato"/>
                <a:cs typeface="Lato"/>
                <a:sym typeface="Lato"/>
              </a:rPr>
              <a:t> </a:t>
            </a:r>
            <a:endParaRPr b="1" sz="900">
              <a:solidFill>
                <a:srgbClr val="FF9900"/>
              </a:solidFill>
              <a:latin typeface="Lato"/>
              <a:ea typeface="Lato"/>
              <a:cs typeface="Lato"/>
              <a:sym typeface="Lato"/>
            </a:endParaRPr>
          </a:p>
          <a:p>
            <a:pPr indent="0" lvl="0" marL="0" rtl="0" algn="l">
              <a:lnSpc>
                <a:spcPct val="115000"/>
              </a:lnSpc>
              <a:spcBef>
                <a:spcPts val="1600"/>
              </a:spcBef>
              <a:spcAft>
                <a:spcPts val="1600"/>
              </a:spcAft>
              <a:buClr>
                <a:srgbClr val="000000"/>
              </a:buClr>
              <a:buSzPts val="1100"/>
              <a:buFont typeface="Arial"/>
              <a:buNone/>
            </a:pPr>
            <a:r>
              <a:rPr b="1" lang="en-GB" sz="800">
                <a:solidFill>
                  <a:schemeClr val="accent3"/>
                </a:solidFill>
                <a:latin typeface="Lato"/>
                <a:ea typeface="Lato"/>
                <a:cs typeface="Lato"/>
                <a:sym typeface="Lato"/>
              </a:rPr>
              <a:t> </a:t>
            </a:r>
            <a:endParaRPr b="1" sz="800">
              <a:solidFill>
                <a:schemeClr val="accent3"/>
              </a:solidFill>
              <a:latin typeface="Lato"/>
              <a:ea typeface="Lato"/>
              <a:cs typeface="Lato"/>
              <a:sym typeface="Lato"/>
            </a:endParaRPr>
          </a:p>
        </p:txBody>
      </p:sp>
      <p:sp>
        <p:nvSpPr>
          <p:cNvPr id="346" name="Google Shape;346;p40"/>
          <p:cNvSpPr txBox="1"/>
          <p:nvPr/>
        </p:nvSpPr>
        <p:spPr>
          <a:xfrm>
            <a:off x="4980450" y="3545400"/>
            <a:ext cx="1101900" cy="46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b="1" lang="en-GB" sz="2000">
                <a:solidFill>
                  <a:schemeClr val="accent3"/>
                </a:solidFill>
                <a:latin typeface="Lato"/>
                <a:ea typeface="Lato"/>
                <a:cs typeface="Lato"/>
                <a:sym typeface="Lato"/>
              </a:rPr>
              <a:t>81.25</a:t>
            </a:r>
            <a:r>
              <a:rPr b="1" lang="en-GB" sz="2000">
                <a:solidFill>
                  <a:schemeClr val="accent3"/>
                </a:solidFill>
                <a:latin typeface="Lato"/>
                <a:ea typeface="Lato"/>
                <a:cs typeface="Lato"/>
                <a:sym typeface="Lato"/>
              </a:rPr>
              <a:t>%</a:t>
            </a:r>
            <a:endParaRPr b="1" sz="2000">
              <a:solidFill>
                <a:schemeClr val="accent3"/>
              </a:solidFill>
              <a:latin typeface="Lato"/>
              <a:ea typeface="Lato"/>
              <a:cs typeface="Lato"/>
              <a:sym typeface="Lato"/>
            </a:endParaRPr>
          </a:p>
        </p:txBody>
      </p:sp>
      <p:sp>
        <p:nvSpPr>
          <p:cNvPr id="347" name="Google Shape;347;p40"/>
          <p:cNvSpPr txBox="1"/>
          <p:nvPr/>
        </p:nvSpPr>
        <p:spPr>
          <a:xfrm>
            <a:off x="4980450" y="4021850"/>
            <a:ext cx="1764300" cy="60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Tempor incididunt labore et dolore sed do eiusmod tempor incididunt ut labore et dolore magna aliqua.</a:t>
            </a:r>
            <a:endParaRPr sz="800">
              <a:solidFill>
                <a:schemeClr val="accent1"/>
              </a:solidFill>
              <a:latin typeface="Lato"/>
              <a:ea typeface="Lato"/>
              <a:cs typeface="Lato"/>
              <a:sym typeface="Lato"/>
            </a:endParaRPr>
          </a:p>
        </p:txBody>
      </p:sp>
      <p:sp>
        <p:nvSpPr>
          <p:cNvPr id="348" name="Google Shape;348;p40"/>
          <p:cNvSpPr txBox="1"/>
          <p:nvPr>
            <p:ph idx="4294967295" type="title"/>
          </p:nvPr>
        </p:nvSpPr>
        <p:spPr>
          <a:xfrm>
            <a:off x="729450" y="6165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Accuracy of Models (by Confusion Matrix)</a:t>
            </a:r>
            <a:endParaRPr/>
          </a:p>
        </p:txBody>
      </p:sp>
      <p:sp>
        <p:nvSpPr>
          <p:cNvPr id="349" name="Google Shape;349;p40"/>
          <p:cNvSpPr txBox="1"/>
          <p:nvPr/>
        </p:nvSpPr>
        <p:spPr>
          <a:xfrm>
            <a:off x="1617225" y="2552475"/>
            <a:ext cx="2121900" cy="10467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n-GB">
                <a:latin typeface="Courier New"/>
                <a:ea typeface="Courier New"/>
                <a:cs typeface="Courier New"/>
                <a:sym typeface="Courier New"/>
              </a:rPr>
              <a:t>predict_reg </a:t>
            </a:r>
            <a:endParaRPr>
              <a:latin typeface="Courier New"/>
              <a:ea typeface="Courier New"/>
              <a:cs typeface="Courier New"/>
              <a:sym typeface="Courier New"/>
            </a:endParaRPr>
          </a:p>
          <a:p>
            <a:pPr indent="457200" lvl="0" marL="0" rtl="0" algn="l">
              <a:spcBef>
                <a:spcPts val="0"/>
              </a:spcBef>
              <a:spcAft>
                <a:spcPts val="0"/>
              </a:spcAft>
              <a:buNone/>
            </a:pPr>
            <a:r>
              <a:rPr lang="en-GB">
                <a:latin typeface="Courier New"/>
                <a:ea typeface="Courier New"/>
                <a:cs typeface="Courier New"/>
                <a:sym typeface="Courier New"/>
              </a:rPr>
              <a:t>0 	1</a:t>
            </a:r>
            <a:endParaRPr>
              <a:latin typeface="Courier New"/>
              <a:ea typeface="Courier New"/>
              <a:cs typeface="Courier New"/>
              <a:sym typeface="Courier New"/>
            </a:endParaRPr>
          </a:p>
          <a:p>
            <a:pPr indent="0" lvl="0" marL="0" rtl="0" algn="l">
              <a:spcBef>
                <a:spcPts val="0"/>
              </a:spcBef>
              <a:spcAft>
                <a:spcPts val="0"/>
              </a:spcAft>
              <a:buNone/>
            </a:pPr>
            <a:r>
              <a:rPr lang="en-GB">
                <a:latin typeface="Courier New"/>
                <a:ea typeface="Courier New"/>
                <a:cs typeface="Courier New"/>
                <a:sym typeface="Courier New"/>
              </a:rPr>
              <a:t>0 	85 	12 </a:t>
            </a:r>
            <a:endParaRPr>
              <a:latin typeface="Courier New"/>
              <a:ea typeface="Courier New"/>
              <a:cs typeface="Courier New"/>
              <a:sym typeface="Courier New"/>
            </a:endParaRPr>
          </a:p>
          <a:p>
            <a:pPr indent="0" lvl="0" marL="0" rtl="0" algn="l">
              <a:spcBef>
                <a:spcPts val="0"/>
              </a:spcBef>
              <a:spcAft>
                <a:spcPts val="0"/>
              </a:spcAft>
              <a:buNone/>
            </a:pPr>
            <a:r>
              <a:rPr lang="en-GB">
                <a:latin typeface="Courier New"/>
                <a:ea typeface="Courier New"/>
                <a:cs typeface="Courier New"/>
                <a:sym typeface="Courier New"/>
              </a:rPr>
              <a:t>1	</a:t>
            </a:r>
            <a:r>
              <a:rPr lang="en-GB">
                <a:latin typeface="Courier New"/>
                <a:ea typeface="Courier New"/>
                <a:cs typeface="Courier New"/>
                <a:sym typeface="Courier New"/>
              </a:rPr>
              <a:t>17	78</a:t>
            </a:r>
            <a:endParaRPr>
              <a:latin typeface="Courier New"/>
              <a:ea typeface="Courier New"/>
              <a:cs typeface="Courier New"/>
              <a:sym typeface="Courier New"/>
            </a:endParaRPr>
          </a:p>
        </p:txBody>
      </p:sp>
      <p:sp>
        <p:nvSpPr>
          <p:cNvPr id="350" name="Google Shape;350;p40"/>
          <p:cNvSpPr txBox="1"/>
          <p:nvPr/>
        </p:nvSpPr>
        <p:spPr>
          <a:xfrm>
            <a:off x="1617225" y="3811825"/>
            <a:ext cx="2745300" cy="10467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n-GB">
                <a:latin typeface="Courier New"/>
                <a:ea typeface="Courier New"/>
                <a:cs typeface="Courier New"/>
                <a:sym typeface="Courier New"/>
              </a:rPr>
              <a:t>predict_reg_update</a:t>
            </a:r>
            <a:endParaRPr>
              <a:latin typeface="Courier New"/>
              <a:ea typeface="Courier New"/>
              <a:cs typeface="Courier New"/>
              <a:sym typeface="Courier New"/>
            </a:endParaRPr>
          </a:p>
          <a:p>
            <a:pPr indent="457200" lvl="0" marL="0" rtl="0" algn="l">
              <a:spcBef>
                <a:spcPts val="0"/>
              </a:spcBef>
              <a:spcAft>
                <a:spcPts val="0"/>
              </a:spcAft>
              <a:buNone/>
            </a:pPr>
            <a:r>
              <a:rPr lang="en-GB">
                <a:latin typeface="Courier New"/>
                <a:ea typeface="Courier New"/>
                <a:cs typeface="Courier New"/>
                <a:sym typeface="Courier New"/>
              </a:rPr>
              <a:t>0	 1 </a:t>
            </a:r>
            <a:endParaRPr>
              <a:latin typeface="Courier New"/>
              <a:ea typeface="Courier New"/>
              <a:cs typeface="Courier New"/>
              <a:sym typeface="Courier New"/>
            </a:endParaRPr>
          </a:p>
          <a:p>
            <a:pPr indent="0" lvl="0" marL="0" rtl="0" algn="l">
              <a:spcBef>
                <a:spcPts val="0"/>
              </a:spcBef>
              <a:spcAft>
                <a:spcPts val="0"/>
              </a:spcAft>
              <a:buNone/>
            </a:pPr>
            <a:r>
              <a:rPr lang="en-GB">
                <a:latin typeface="Courier New"/>
                <a:ea typeface="Courier New"/>
                <a:cs typeface="Courier New"/>
                <a:sym typeface="Courier New"/>
              </a:rPr>
              <a:t>0	83	 14 </a:t>
            </a:r>
            <a:endParaRPr>
              <a:latin typeface="Courier New"/>
              <a:ea typeface="Courier New"/>
              <a:cs typeface="Courier New"/>
              <a:sym typeface="Courier New"/>
            </a:endParaRPr>
          </a:p>
          <a:p>
            <a:pPr indent="0" lvl="0" marL="0" rtl="0" algn="l">
              <a:spcBef>
                <a:spcPts val="0"/>
              </a:spcBef>
              <a:spcAft>
                <a:spcPts val="0"/>
              </a:spcAft>
              <a:buNone/>
            </a:pPr>
            <a:r>
              <a:rPr lang="en-GB">
                <a:latin typeface="Courier New"/>
                <a:ea typeface="Courier New"/>
                <a:cs typeface="Courier New"/>
                <a:sym typeface="Courier New"/>
              </a:rPr>
              <a:t>1	22	 73</a:t>
            </a:r>
            <a:endParaRPr>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54" name="Shape 354"/>
        <p:cNvGrpSpPr/>
        <p:nvPr/>
      </p:nvGrpSpPr>
      <p:grpSpPr>
        <a:xfrm>
          <a:off x="0" y="0"/>
          <a:ext cx="0" cy="0"/>
          <a:chOff x="0" y="0"/>
          <a:chExt cx="0" cy="0"/>
        </a:xfrm>
      </p:grpSpPr>
      <p:sp>
        <p:nvSpPr>
          <p:cNvPr id="355" name="Google Shape;355;p4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Conclusion</a:t>
            </a:r>
            <a:endParaRPr sz="1200"/>
          </a:p>
        </p:txBody>
      </p:sp>
      <p:sp>
        <p:nvSpPr>
          <p:cNvPr id="356" name="Google Shape;356;p41"/>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FFFFFF"/>
                </a:solidFill>
              </a:rPr>
              <a:t>So, in this project, we demonstrated the use of logistic regression to classify between alcoholic and non-alcoholic people. A natural question that arises is how that may be of practical use. </a:t>
            </a:r>
            <a:endParaRPr sz="1500">
              <a:solidFill>
                <a:srgbClr val="FFFFFF"/>
              </a:solidFill>
            </a:endParaRPr>
          </a:p>
          <a:p>
            <a:pPr indent="0" lvl="0" marL="0" rtl="0" algn="l">
              <a:spcBef>
                <a:spcPts val="1600"/>
              </a:spcBef>
              <a:spcAft>
                <a:spcPts val="0"/>
              </a:spcAft>
              <a:buNone/>
            </a:pPr>
            <a:r>
              <a:rPr lang="en-GB" sz="1500">
                <a:solidFill>
                  <a:srgbClr val="FFFFFF"/>
                </a:solidFill>
              </a:rPr>
              <a:t>In some medical procedures, doctors administer steroids to patients and their dosage varies depending on various factors and one of these factors is whether the patient is alcoholic or not. The patient may not tell the truth due to societal pressure or some other reason and the resulting consequence can be fatal. So, here is one possible application of our project. </a:t>
            </a:r>
            <a:endParaRPr sz="1500">
              <a:solidFill>
                <a:srgbClr val="FFFFFF"/>
              </a:solidFill>
            </a:endParaRPr>
          </a:p>
          <a:p>
            <a:pPr indent="0" lvl="0" marL="0" rtl="0" algn="l">
              <a:spcBef>
                <a:spcPts val="1600"/>
              </a:spcBef>
              <a:spcAft>
                <a:spcPts val="1600"/>
              </a:spcAft>
              <a:buNone/>
            </a:pPr>
            <a:r>
              <a:rPr lang="en-GB" sz="1500">
                <a:solidFill>
                  <a:srgbClr val="FFFFFF"/>
                </a:solidFill>
              </a:rPr>
              <a:t>In fact, the same techniques may be applied to derive a similar model for the effects of smoking and other drugs.</a:t>
            </a:r>
            <a:endParaRPr sz="15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863550" y="12995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99" name="Google Shape;199;p20"/>
          <p:cNvSpPr txBox="1"/>
          <p:nvPr>
            <p:ph idx="1" type="body"/>
          </p:nvPr>
        </p:nvSpPr>
        <p:spPr>
          <a:xfrm>
            <a:off x="863550" y="1965125"/>
            <a:ext cx="7569600" cy="17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 electroencephalogram (EEG) signal is an electrical representation of the brain’s working that reflects various physiological and pathological activities such as alcoholism. </a:t>
            </a:r>
            <a:endParaRPr sz="1100"/>
          </a:p>
          <a:p>
            <a:pPr indent="0" lvl="0" marL="0" rtl="0" algn="l">
              <a:spcBef>
                <a:spcPts val="1600"/>
              </a:spcBef>
              <a:spcAft>
                <a:spcPts val="0"/>
              </a:spcAft>
              <a:buNone/>
            </a:pPr>
            <a:r>
              <a:rPr lang="en-GB" sz="1100"/>
              <a:t>Nowadays, the automatic identification of alcoholic subjects based on EEG signals has become one of the challenging problems in biomedical research. </a:t>
            </a:r>
            <a:endParaRPr sz="1100"/>
          </a:p>
          <a:p>
            <a:pPr indent="0" lvl="0" marL="0" rtl="0" algn="l">
              <a:spcBef>
                <a:spcPts val="1600"/>
              </a:spcBef>
              <a:spcAft>
                <a:spcPts val="1600"/>
              </a:spcAft>
              <a:buNone/>
            </a:pPr>
            <a:r>
              <a:rPr lang="en-GB" sz="1100"/>
              <a:t>The goal of this project is to determine whether a person is an alcoholic or not, given the EEG data of that person. </a:t>
            </a:r>
            <a:endParaRPr sz="1100"/>
          </a:p>
        </p:txBody>
      </p:sp>
      <p:pic>
        <p:nvPicPr>
          <p:cNvPr descr="shutterstock_429987889_edited.jpg" id="200" name="Google Shape;200;p20"/>
          <p:cNvPicPr preferRelativeResize="0"/>
          <p:nvPr/>
        </p:nvPicPr>
        <p:blipFill rotWithShape="1">
          <a:blip r:embed="rId3">
            <a:alphaModFix/>
          </a:blip>
          <a:srcRect b="1381" l="12609" r="6247" t="85988"/>
          <a:stretch/>
        </p:blipFill>
        <p:spPr>
          <a:xfrm>
            <a:off x="0" y="38060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Description</a:t>
            </a:r>
            <a:endParaRPr/>
          </a:p>
        </p:txBody>
      </p:sp>
      <p:sp>
        <p:nvSpPr>
          <p:cNvPr id="206" name="Google Shape;206;p21"/>
          <p:cNvSpPr txBox="1"/>
          <p:nvPr>
            <p:ph idx="1" type="body"/>
          </p:nvPr>
        </p:nvSpPr>
        <p:spPr>
          <a:xfrm>
            <a:off x="729450" y="2078875"/>
            <a:ext cx="7688700" cy="26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data arises from a large study to examine EEG correlates of genetic predisposition to alcoholism. </a:t>
            </a:r>
            <a:endParaRPr/>
          </a:p>
          <a:p>
            <a:pPr indent="0" lvl="0" marL="0" rtl="0" algn="l">
              <a:spcBef>
                <a:spcPts val="1600"/>
              </a:spcBef>
              <a:spcAft>
                <a:spcPts val="0"/>
              </a:spcAft>
              <a:buNone/>
            </a:pPr>
            <a:r>
              <a:rPr lang="en-GB"/>
              <a:t>It contains measurements from 64 electrodes placed on the subject’s scalps sampled at 256 Hz for 1 second. </a:t>
            </a:r>
            <a:endParaRPr/>
          </a:p>
          <a:p>
            <a:pPr indent="0" lvl="0" marL="0" rtl="0" algn="l">
              <a:spcBef>
                <a:spcPts val="1600"/>
              </a:spcBef>
              <a:spcAft>
                <a:spcPts val="0"/>
              </a:spcAft>
              <a:buNone/>
            </a:pPr>
            <a:r>
              <a:rPr lang="en-GB"/>
              <a:t>There were two groups of subjects: ”alcoholic” and ”control”. </a:t>
            </a:r>
            <a:endParaRPr/>
          </a:p>
          <a:p>
            <a:pPr indent="0" lvl="0" marL="0" rtl="0" algn="l">
              <a:spcBef>
                <a:spcPts val="1600"/>
              </a:spcBef>
              <a:spcAft>
                <a:spcPts val="1600"/>
              </a:spcAft>
              <a:buNone/>
            </a:pPr>
            <a:r>
              <a:rPr lang="en-GB"/>
              <a:t>Each subject was exposed to either a single stimulus (S1) or to two stimuli (S1 and S2). When two stimuli were shown, they were presented in either a matched condition where S1 was identical to S2 or in a non-matched condition where S1 differed from S2.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Description (Contd.)</a:t>
            </a:r>
            <a:endParaRPr/>
          </a:p>
        </p:txBody>
      </p:sp>
      <p:sp>
        <p:nvSpPr>
          <p:cNvPr id="212" name="Google Shape;212;p22"/>
          <p:cNvSpPr txBox="1"/>
          <p:nvPr>
            <p:ph idx="1" type="body"/>
          </p:nvPr>
        </p:nvSpPr>
        <p:spPr>
          <a:xfrm>
            <a:off x="729450" y="2078875"/>
            <a:ext cx="7814100" cy="28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Each trial is stored in a separate CSV file.</a:t>
            </a:r>
            <a:endParaRPr/>
          </a:p>
          <a:p>
            <a:pPr indent="0" lvl="0" marL="0" rtl="0" algn="l">
              <a:spcBef>
                <a:spcPts val="1600"/>
              </a:spcBef>
              <a:spcAft>
                <a:spcPts val="0"/>
              </a:spcAft>
              <a:buNone/>
            </a:pPr>
            <a:r>
              <a:rPr lang="en-GB"/>
              <a:t>The columns of the data are: </a:t>
            </a:r>
            <a:endParaRPr/>
          </a:p>
          <a:p>
            <a:pPr indent="0" lvl="0" marL="0" rtl="0" algn="l">
              <a:spcBef>
                <a:spcPts val="1600"/>
              </a:spcBef>
              <a:spcAft>
                <a:spcPts val="0"/>
              </a:spcAft>
              <a:buNone/>
            </a:pPr>
            <a:r>
              <a:rPr lang="en-GB"/>
              <a:t>• trial number 		</a:t>
            </a:r>
            <a:r>
              <a:rPr lang="en-GB"/>
              <a:t>• matching condition 		• name </a:t>
            </a:r>
            <a:endParaRPr/>
          </a:p>
          <a:p>
            <a:pPr indent="0" lvl="0" marL="0" rtl="0" algn="l">
              <a:spcBef>
                <a:spcPts val="1600"/>
              </a:spcBef>
              <a:spcAft>
                <a:spcPts val="0"/>
              </a:spcAft>
              <a:buNone/>
            </a:pPr>
            <a:r>
              <a:rPr lang="en-GB"/>
              <a:t>• sensor position 		</a:t>
            </a:r>
            <a:r>
              <a:rPr lang="en-GB"/>
              <a:t>• channel number 			• time </a:t>
            </a:r>
            <a:endParaRPr/>
          </a:p>
          <a:p>
            <a:pPr indent="0" lvl="0" marL="0" rtl="0" algn="l">
              <a:spcBef>
                <a:spcPts val="1600"/>
              </a:spcBef>
              <a:spcAft>
                <a:spcPts val="0"/>
              </a:spcAft>
              <a:buNone/>
            </a:pPr>
            <a:r>
              <a:rPr lang="en-GB"/>
              <a:t>• sample number 		</a:t>
            </a:r>
            <a:r>
              <a:rPr lang="en-GB"/>
              <a:t>• sensor value 			• subject identifier</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Modification</a:t>
            </a:r>
            <a:endParaRPr/>
          </a:p>
        </p:txBody>
      </p:sp>
      <p:sp>
        <p:nvSpPr>
          <p:cNvPr id="218" name="Google Shape;218;p23"/>
          <p:cNvSpPr txBox="1"/>
          <p:nvPr>
            <p:ph idx="1" type="body"/>
          </p:nvPr>
        </p:nvSpPr>
        <p:spPr>
          <a:xfrm>
            <a:off x="729450" y="2078875"/>
            <a:ext cx="7688700" cy="297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the raw dataset, we have 948 CSV files. Each file corresponds to a particular trial of a particular person. </a:t>
            </a:r>
            <a:endParaRPr/>
          </a:p>
          <a:p>
            <a:pPr indent="0" lvl="0" marL="0" rtl="0" algn="l">
              <a:spcBef>
                <a:spcPts val="1600"/>
              </a:spcBef>
              <a:spcAft>
                <a:spcPts val="0"/>
              </a:spcAft>
              <a:buNone/>
            </a:pPr>
            <a:r>
              <a:rPr lang="en-GB"/>
              <a:t>Instead of taking the values of channel and frequency, we incorporate them into columns and take the sensor value in each instance as the value for that column. </a:t>
            </a:r>
            <a:endParaRPr/>
          </a:p>
          <a:p>
            <a:pPr indent="0" lvl="0" marL="0" rtl="0" algn="l">
              <a:spcBef>
                <a:spcPts val="1600"/>
              </a:spcBef>
              <a:spcAft>
                <a:spcPts val="1600"/>
              </a:spcAft>
              <a:buNone/>
            </a:pPr>
            <a:r>
              <a:rPr lang="en-GB"/>
              <a:t>For example, if some row has channel 43, frequency 68, and sensor value 6, then the corresponding column name would be C43_F68 and the value for that column would be 6.</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4"/>
          <p:cNvSpPr txBox="1"/>
          <p:nvPr>
            <p:ph type="title"/>
          </p:nvPr>
        </p:nvSpPr>
        <p:spPr>
          <a:xfrm>
            <a:off x="727650" y="117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Issues with the Change</a:t>
            </a:r>
            <a:endParaRPr/>
          </a:p>
        </p:txBody>
      </p:sp>
      <p:sp>
        <p:nvSpPr>
          <p:cNvPr id="224" name="Google Shape;224;p24"/>
          <p:cNvSpPr/>
          <p:nvPr/>
        </p:nvSpPr>
        <p:spPr>
          <a:xfrm>
            <a:off x="817015" y="18538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25" name="Google Shape;225;p24"/>
          <p:cNvSpPr txBox="1"/>
          <p:nvPr>
            <p:ph idx="1" type="body"/>
          </p:nvPr>
        </p:nvSpPr>
        <p:spPr>
          <a:xfrm>
            <a:off x="1263926" y="1820175"/>
            <a:ext cx="30432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If we want to apply logistic regression to this, we would need the covariates to be linearly independent, otherwise, the model will not be unique. Indeed, in our case, the covariates are not independent.</a:t>
            </a:r>
            <a:endParaRPr sz="1100"/>
          </a:p>
        </p:txBody>
      </p:sp>
      <p:sp>
        <p:nvSpPr>
          <p:cNvPr id="226" name="Google Shape;226;p24"/>
          <p:cNvSpPr/>
          <p:nvPr/>
        </p:nvSpPr>
        <p:spPr>
          <a:xfrm>
            <a:off x="4572009" y="18538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27" name="Google Shape;227;p24"/>
          <p:cNvSpPr txBox="1"/>
          <p:nvPr>
            <p:ph idx="1" type="body"/>
          </p:nvPr>
        </p:nvSpPr>
        <p:spPr>
          <a:xfrm>
            <a:off x="5031237" y="18201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 number of covariates is just ridiculously high. So, the model would be highly expensive in terms of space and time complexity.</a:t>
            </a:r>
            <a:endParaRPr sz="1100"/>
          </a:p>
        </p:txBody>
      </p:sp>
      <p:pic>
        <p:nvPicPr>
          <p:cNvPr id="228" name="Google Shape;228;p24"/>
          <p:cNvPicPr preferRelativeResize="0"/>
          <p:nvPr/>
        </p:nvPicPr>
        <p:blipFill>
          <a:blip r:embed="rId3">
            <a:alphaModFix/>
          </a:blip>
          <a:stretch>
            <a:fillRect/>
          </a:stretch>
        </p:blipFill>
        <p:spPr>
          <a:xfrm>
            <a:off x="1263925" y="2980300"/>
            <a:ext cx="6248196" cy="1966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32" name="Shape 232"/>
        <p:cNvGrpSpPr/>
        <p:nvPr/>
      </p:nvGrpSpPr>
      <p:grpSpPr>
        <a:xfrm>
          <a:off x="0" y="0"/>
          <a:ext cx="0" cy="0"/>
          <a:chOff x="0" y="0"/>
          <a:chExt cx="0" cy="0"/>
        </a:xfrm>
      </p:grpSpPr>
      <p:sp>
        <p:nvSpPr>
          <p:cNvPr id="233" name="Google Shape;233;p25"/>
          <p:cNvSpPr txBox="1"/>
          <p:nvPr>
            <p:ph type="title"/>
          </p:nvPr>
        </p:nvSpPr>
        <p:spPr>
          <a:xfrm>
            <a:off x="729450" y="1322450"/>
            <a:ext cx="76011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900" u="sng"/>
              <a:t>What we need to do further, to be able to apply logistic regression:</a:t>
            </a:r>
            <a:endParaRPr sz="1900" u="sng"/>
          </a:p>
        </p:txBody>
      </p:sp>
      <p:sp>
        <p:nvSpPr>
          <p:cNvPr id="234" name="Google Shape;234;p25"/>
          <p:cNvSpPr txBox="1"/>
          <p:nvPr>
            <p:ph idx="4294967295" type="body"/>
          </p:nvPr>
        </p:nvSpPr>
        <p:spPr>
          <a:xfrm>
            <a:off x="315550" y="2193825"/>
            <a:ext cx="8646000" cy="2484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2400">
                <a:solidFill>
                  <a:srgbClr val="FFFFFF"/>
                </a:solidFill>
              </a:rPr>
              <a:t>We need to reduce the high dimensionality.</a:t>
            </a:r>
            <a:endParaRPr sz="2400">
              <a:solidFill>
                <a:srgbClr val="FFFFFF"/>
              </a:solidFill>
            </a:endParaRPr>
          </a:p>
          <a:p>
            <a:pPr indent="0" lvl="0" marL="457200" rtl="0" algn="l">
              <a:spcBef>
                <a:spcPts val="1600"/>
              </a:spcBef>
              <a:spcAft>
                <a:spcPts val="1600"/>
              </a:spcAft>
              <a:buNone/>
            </a:pPr>
            <a:r>
              <a:rPr lang="en-GB" sz="2400">
                <a:solidFill>
                  <a:srgbClr val="FFFFFF"/>
                </a:solidFill>
              </a:rPr>
              <a:t>We also need to make some modifications so that the covariates may be independent, enabling us to obtain a unique model.</a:t>
            </a:r>
            <a:endParaRPr sz="24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6"/>
          <p:cNvSpPr txBox="1"/>
          <p:nvPr>
            <p:ph idx="4294967295" type="title"/>
          </p:nvPr>
        </p:nvSpPr>
        <p:spPr>
          <a:xfrm>
            <a:off x="729450" y="2056375"/>
            <a:ext cx="44298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4800">
                <a:solidFill>
                  <a:schemeClr val="lt1"/>
                </a:solidFill>
              </a:rPr>
              <a:t>Principal Component Analysis</a:t>
            </a:r>
            <a:endParaRPr sz="48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